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18288000" cy="10287000"/>
  <p:notesSz cx="6858000" cy="9144000"/>
  <p:embeddedFontLst>
    <p:embeddedFont>
      <p:font typeface="DejaVu Serif Bold" panose="020B0604020202020204" charset="0"/>
      <p:regular r:id="rId23"/>
    </p:embeddedFont>
    <p:embeddedFont>
      <p:font typeface="Roboto" panose="02000000000000000000" pitchFamily="2" charset="0"/>
      <p:regular r:id="rId24"/>
    </p:embeddedFont>
    <p:embeddedFont>
      <p:font typeface="Roboto Bold" panose="02000000000000000000" charset="0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323" autoAdjust="0"/>
    <p:restoredTop sz="0" autoAdjust="0"/>
  </p:normalViewPr>
  <p:slideViewPr>
    <p:cSldViewPr>
      <p:cViewPr varScale="1">
        <p:scale>
          <a:sx n="47" d="100"/>
          <a:sy n="47" d="100"/>
        </p:scale>
        <p:origin x="588" y="5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customXml" Target="../customXml/item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ustomXml" Target="../customXml/item2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openxmlformats.org/officeDocument/2006/relationships/customXml" Target="../customXml/item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4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2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2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1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377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91" indent="-342891" algn="l" defTabSz="914377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32" indent="-285744" algn="l" defTabSz="914377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7" Type="http://schemas.openxmlformats.org/officeDocument/2006/relationships/image" Target="../media/image19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555" b="-855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>
            <a:off x="7329603" y="9234488"/>
            <a:ext cx="3628795" cy="0"/>
          </a:xfrm>
          <a:prstGeom prst="line">
            <a:avLst/>
          </a:prstGeom>
          <a:ln w="47625" cap="flat">
            <a:solidFill>
              <a:srgbClr val="CCA24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8405936" y="333740"/>
            <a:ext cx="1476128" cy="1762541"/>
          </a:xfrm>
          <a:custGeom>
            <a:avLst/>
            <a:gdLst/>
            <a:ahLst/>
            <a:cxnLst/>
            <a:rect l="l" t="t" r="r" b="b"/>
            <a:pathLst>
              <a:path w="1476128" h="1762541">
                <a:moveTo>
                  <a:pt x="0" y="0"/>
                </a:moveTo>
                <a:lnTo>
                  <a:pt x="1476128" y="0"/>
                </a:lnTo>
                <a:lnTo>
                  <a:pt x="1476128" y="1762541"/>
                </a:lnTo>
                <a:lnTo>
                  <a:pt x="0" y="17625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2678403" y="2527614"/>
            <a:ext cx="13819131" cy="16671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000"/>
              </a:lnSpc>
            </a:pPr>
            <a:r>
              <a:rPr lang="en-US" sz="12500" spc="-375" dirty="0">
                <a:solidFill>
                  <a:srgbClr val="FFFFFF"/>
                </a:solidFill>
                <a:latin typeface="Roboto Bold"/>
              </a:rPr>
              <a:t>PRUDENTAL LIFE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096933" y="4429391"/>
            <a:ext cx="10397332" cy="33342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000"/>
              </a:lnSpc>
            </a:pPr>
            <a:r>
              <a:rPr lang="en-US" sz="12500" spc="-375">
                <a:solidFill>
                  <a:srgbClr val="D6AA66"/>
                </a:solidFill>
                <a:latin typeface="Roboto Bold"/>
              </a:rPr>
              <a:t>INSURANCE</a:t>
            </a:r>
          </a:p>
          <a:p>
            <a:pPr algn="ctr">
              <a:lnSpc>
                <a:spcPts val="13000"/>
              </a:lnSpc>
            </a:pPr>
            <a:r>
              <a:rPr lang="en-US" sz="12500" spc="-375">
                <a:solidFill>
                  <a:srgbClr val="D6AA66"/>
                </a:solidFill>
                <a:latin typeface="Roboto Bold"/>
              </a:rPr>
              <a:t>ASSESSMENT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839079" y="8476710"/>
            <a:ext cx="8609845" cy="282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84"/>
              </a:lnSpc>
            </a:pPr>
            <a:r>
              <a:rPr lang="en-US" sz="2100" spc="980">
                <a:solidFill>
                  <a:srgbClr val="FFFFFF"/>
                </a:solidFill>
                <a:latin typeface="Roboto"/>
              </a:rPr>
              <a:t>TAM THAI TU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6572251" y="-6630283"/>
            <a:ext cx="5143500" cy="18288000"/>
            <a:chOff x="0" y="0"/>
            <a:chExt cx="13424172" cy="4773038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424171" cy="47730389"/>
            </a:xfrm>
            <a:custGeom>
              <a:avLst/>
              <a:gdLst/>
              <a:ahLst/>
              <a:cxnLst/>
              <a:rect l="l" t="t" r="r" b="b"/>
              <a:pathLst>
                <a:path w="13424171" h="47730389">
                  <a:moveTo>
                    <a:pt x="0" y="0"/>
                  </a:moveTo>
                  <a:lnTo>
                    <a:pt x="13424171" y="0"/>
                  </a:lnTo>
                  <a:lnTo>
                    <a:pt x="13424171" y="47730389"/>
                  </a:lnTo>
                  <a:lnTo>
                    <a:pt x="0" y="47730389"/>
                  </a:lnTo>
                  <a:close/>
                </a:path>
              </a:pathLst>
            </a:custGeom>
            <a:solidFill>
              <a:srgbClr val="162F56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Freeform 4"/>
          <p:cNvSpPr/>
          <p:nvPr/>
        </p:nvSpPr>
        <p:spPr>
          <a:xfrm>
            <a:off x="1028702" y="1094251"/>
            <a:ext cx="351423" cy="245996"/>
          </a:xfrm>
          <a:custGeom>
            <a:avLst/>
            <a:gdLst/>
            <a:ahLst/>
            <a:cxnLst/>
            <a:rect l="l" t="t" r="r" b="b"/>
            <a:pathLst>
              <a:path w="351423" h="245996">
                <a:moveTo>
                  <a:pt x="0" y="0"/>
                </a:moveTo>
                <a:lnTo>
                  <a:pt x="351423" y="0"/>
                </a:lnTo>
                <a:lnTo>
                  <a:pt x="351423" y="245996"/>
                </a:lnTo>
                <a:lnTo>
                  <a:pt x="0" y="2459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AutoShape 5"/>
          <p:cNvSpPr/>
          <p:nvPr/>
        </p:nvSpPr>
        <p:spPr>
          <a:xfrm rot="-5400000">
            <a:off x="1451488" y="1202963"/>
            <a:ext cx="377099" cy="0"/>
          </a:xfrm>
          <a:prstGeom prst="line">
            <a:avLst/>
          </a:prstGeom>
          <a:ln w="28575" cap="flat">
            <a:solidFill>
              <a:srgbClr val="BC222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6" name="AutoShape 6"/>
          <p:cNvSpPr/>
          <p:nvPr/>
        </p:nvSpPr>
        <p:spPr>
          <a:xfrm>
            <a:off x="4320361" y="8260603"/>
            <a:ext cx="932619" cy="0"/>
          </a:xfrm>
          <a:prstGeom prst="line">
            <a:avLst/>
          </a:prstGeom>
          <a:ln w="28575" cap="flat">
            <a:solidFill>
              <a:srgbClr val="BC222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7" name="AutoShape 7"/>
          <p:cNvSpPr/>
          <p:nvPr/>
        </p:nvSpPr>
        <p:spPr>
          <a:xfrm rot="-5400000">
            <a:off x="16976059" y="1406365"/>
            <a:ext cx="537909" cy="0"/>
          </a:xfrm>
          <a:prstGeom prst="line">
            <a:avLst/>
          </a:prstGeom>
          <a:ln w="28575" cap="flat">
            <a:solidFill>
              <a:srgbClr val="BC222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8" name="Group 8"/>
          <p:cNvGrpSpPr/>
          <p:nvPr/>
        </p:nvGrpSpPr>
        <p:grpSpPr>
          <a:xfrm>
            <a:off x="2400306" y="2930223"/>
            <a:ext cx="5064503" cy="4782487"/>
            <a:chOff x="0" y="0"/>
            <a:chExt cx="6752671" cy="6376649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4"/>
            <a:srcRect l="14656" r="14656"/>
            <a:stretch>
              <a:fillRect/>
            </a:stretch>
          </p:blipFill>
          <p:spPr>
            <a:xfrm>
              <a:off x="0" y="0"/>
              <a:ext cx="6752671" cy="637664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>
            <a:off x="10111803" y="2930223"/>
            <a:ext cx="5064503" cy="4782487"/>
            <a:chOff x="0" y="0"/>
            <a:chExt cx="6752671" cy="6376649"/>
          </a:xfrm>
        </p:grpSpPr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/>
            <a:srcRect l="14723" r="14723"/>
            <a:stretch>
              <a:fillRect/>
            </a:stretch>
          </p:blipFill>
          <p:spPr>
            <a:xfrm>
              <a:off x="0" y="0"/>
              <a:ext cx="6752671" cy="6376649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10647512" y="7712709"/>
            <a:ext cx="3993083" cy="1910115"/>
            <a:chOff x="0" y="0"/>
            <a:chExt cx="12700803" cy="607550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2700803" cy="6075503"/>
            </a:xfrm>
            <a:custGeom>
              <a:avLst/>
              <a:gdLst/>
              <a:ahLst/>
              <a:cxnLst/>
              <a:rect l="l" t="t" r="r" b="b"/>
              <a:pathLst>
                <a:path w="12700803" h="6075503">
                  <a:moveTo>
                    <a:pt x="0" y="0"/>
                  </a:moveTo>
                  <a:lnTo>
                    <a:pt x="12700803" y="0"/>
                  </a:lnTo>
                  <a:lnTo>
                    <a:pt x="12700803" y="6075503"/>
                  </a:lnTo>
                  <a:lnTo>
                    <a:pt x="0" y="6075503"/>
                  </a:lnTo>
                  <a:close/>
                </a:path>
              </a:pathLst>
            </a:custGeom>
            <a:solidFill>
              <a:srgbClr val="BC2227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2725079" y="1326831"/>
            <a:ext cx="12443904" cy="8848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26"/>
              </a:lnSpc>
            </a:pPr>
            <a:r>
              <a:rPr lang="en-US" sz="6297">
                <a:solidFill>
                  <a:srgbClr val="CCA24C"/>
                </a:solidFill>
                <a:latin typeface="Roboto Bold"/>
              </a:rPr>
              <a:t>ĐỐI TƯỢNG HƯỚNG ĐẾN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647512" y="8446089"/>
            <a:ext cx="4080067" cy="4142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72"/>
              </a:lnSpc>
            </a:pPr>
            <a:r>
              <a:rPr lang="en-US" sz="2720">
                <a:solidFill>
                  <a:srgbClr val="FFFFFF"/>
                </a:solidFill>
                <a:latin typeface="Roboto Bold"/>
              </a:rPr>
              <a:t>NGƯỜI MUA BẢO HIỂM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981277" y="8390555"/>
            <a:ext cx="4007945" cy="4142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71"/>
              </a:lnSpc>
            </a:pPr>
            <a:r>
              <a:rPr lang="en-US" sz="2719">
                <a:solidFill>
                  <a:srgbClr val="142643"/>
                </a:solidFill>
                <a:latin typeface="Roboto Bold"/>
              </a:rPr>
              <a:t>CÔNG TY BẢO HIỂM</a:t>
            </a:r>
          </a:p>
        </p:txBody>
      </p:sp>
      <p:sp>
        <p:nvSpPr>
          <p:cNvPr id="17" name="Freeform 17"/>
          <p:cNvSpPr/>
          <p:nvPr/>
        </p:nvSpPr>
        <p:spPr>
          <a:xfrm>
            <a:off x="1861715" y="1031043"/>
            <a:ext cx="377588" cy="374756"/>
          </a:xfrm>
          <a:custGeom>
            <a:avLst/>
            <a:gdLst/>
            <a:ahLst/>
            <a:cxnLst/>
            <a:rect l="l" t="t" r="r" b="b"/>
            <a:pathLst>
              <a:path w="377588" h="374756">
                <a:moveTo>
                  <a:pt x="0" y="0"/>
                </a:moveTo>
                <a:lnTo>
                  <a:pt x="377588" y="0"/>
                </a:lnTo>
                <a:lnTo>
                  <a:pt x="377588" y="374755"/>
                </a:lnTo>
                <a:lnTo>
                  <a:pt x="0" y="37475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slow">
    <p:push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1B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234204" y="2118864"/>
            <a:ext cx="6871841" cy="1879901"/>
          </a:xfrm>
          <a:custGeom>
            <a:avLst/>
            <a:gdLst/>
            <a:ahLst/>
            <a:cxnLst/>
            <a:rect l="l" t="t" r="r" b="b"/>
            <a:pathLst>
              <a:path w="6871841" h="1879901">
                <a:moveTo>
                  <a:pt x="0" y="0"/>
                </a:moveTo>
                <a:lnTo>
                  <a:pt x="6871841" y="0"/>
                </a:lnTo>
                <a:lnTo>
                  <a:pt x="6871841" y="1879901"/>
                </a:lnTo>
                <a:lnTo>
                  <a:pt x="0" y="18799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703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3482638" y="4094015"/>
            <a:ext cx="12263433" cy="2273356"/>
          </a:xfrm>
          <a:custGeom>
            <a:avLst/>
            <a:gdLst/>
            <a:ahLst/>
            <a:cxnLst/>
            <a:rect l="l" t="t" r="r" b="b"/>
            <a:pathLst>
              <a:path w="12263433" h="2273356">
                <a:moveTo>
                  <a:pt x="0" y="0"/>
                </a:moveTo>
                <a:lnTo>
                  <a:pt x="12263432" y="0"/>
                </a:lnTo>
                <a:lnTo>
                  <a:pt x="12263432" y="2273357"/>
                </a:lnTo>
                <a:lnTo>
                  <a:pt x="0" y="227335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1204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2695533" y="6466484"/>
            <a:ext cx="13949180" cy="3471843"/>
          </a:xfrm>
          <a:custGeom>
            <a:avLst/>
            <a:gdLst/>
            <a:ahLst/>
            <a:cxnLst/>
            <a:rect l="l" t="t" r="r" b="b"/>
            <a:pathLst>
              <a:path w="13949180" h="3471842">
                <a:moveTo>
                  <a:pt x="0" y="0"/>
                </a:moveTo>
                <a:lnTo>
                  <a:pt x="13949180" y="0"/>
                </a:lnTo>
                <a:lnTo>
                  <a:pt x="13949180" y="3471842"/>
                </a:lnTo>
                <a:lnTo>
                  <a:pt x="0" y="347184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3047277" y="366005"/>
            <a:ext cx="12698792" cy="1384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>
              <a:lnSpc>
                <a:spcPts val="10849"/>
              </a:lnSpc>
              <a:spcBef>
                <a:spcPct val="0"/>
              </a:spcBef>
            </a:pPr>
            <a:r>
              <a:rPr lang="en-US" sz="9862">
                <a:solidFill>
                  <a:srgbClr val="CCA24C"/>
                </a:solidFill>
                <a:latin typeface="Roboto Bold"/>
              </a:rPr>
              <a:t>TỔNG QUAN DỮ LIỆU</a:t>
            </a:r>
          </a:p>
        </p:txBody>
      </p:sp>
    </p:spTree>
  </p:cSld>
  <p:clrMapOvr>
    <a:masterClrMapping/>
  </p:clrMapOvr>
  <p:transition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1B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08933" y="3171540"/>
            <a:ext cx="8365227" cy="6086760"/>
          </a:xfrm>
          <a:custGeom>
            <a:avLst/>
            <a:gdLst/>
            <a:ahLst/>
            <a:cxnLst/>
            <a:rect l="l" t="t" r="r" b="b"/>
            <a:pathLst>
              <a:path w="8365226" h="6086760">
                <a:moveTo>
                  <a:pt x="0" y="0"/>
                </a:moveTo>
                <a:lnTo>
                  <a:pt x="8365226" y="0"/>
                </a:lnTo>
                <a:lnTo>
                  <a:pt x="8365226" y="6086760"/>
                </a:lnTo>
                <a:lnTo>
                  <a:pt x="0" y="60867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2528875" y="876199"/>
            <a:ext cx="13230251" cy="1384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>
              <a:lnSpc>
                <a:spcPts val="10849"/>
              </a:lnSpc>
              <a:spcBef>
                <a:spcPct val="0"/>
              </a:spcBef>
            </a:pPr>
            <a:r>
              <a:rPr lang="en-US" sz="9862" dirty="0">
                <a:solidFill>
                  <a:srgbClr val="CCA24C"/>
                </a:solidFill>
                <a:latin typeface="Roboto Bold"/>
              </a:rPr>
              <a:t>TIỀN XỬ LÝ DỮ LIỆU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9194812" y="3617715"/>
            <a:ext cx="8566981" cy="2600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321"/>
              </a:lnSpc>
            </a:pPr>
            <a:r>
              <a:rPr lang="en-US" sz="4515" dirty="0" err="1">
                <a:solidFill>
                  <a:srgbClr val="FFFFFF"/>
                </a:solidFill>
                <a:latin typeface="Roboto Bold"/>
              </a:rPr>
              <a:t>Dữ</a:t>
            </a:r>
            <a:r>
              <a:rPr lang="en-US" sz="4515" dirty="0">
                <a:solidFill>
                  <a:srgbClr val="FFFFFF"/>
                </a:solidFill>
                <a:latin typeface="Roboto Bold"/>
              </a:rPr>
              <a:t> </a:t>
            </a:r>
            <a:r>
              <a:rPr lang="en-US" sz="4515" dirty="0" err="1">
                <a:solidFill>
                  <a:srgbClr val="FFFFFF"/>
                </a:solidFill>
                <a:latin typeface="Roboto Bold"/>
              </a:rPr>
              <a:t>liệu</a:t>
            </a:r>
            <a:r>
              <a:rPr lang="en-US" sz="4515" dirty="0">
                <a:solidFill>
                  <a:srgbClr val="FFFFFF"/>
                </a:solidFill>
                <a:latin typeface="Roboto Bold"/>
              </a:rPr>
              <a:t> </a:t>
            </a:r>
            <a:r>
              <a:rPr lang="en-US" sz="4515" dirty="0" err="1">
                <a:solidFill>
                  <a:srgbClr val="FFFFFF"/>
                </a:solidFill>
                <a:latin typeface="Roboto Bold"/>
              </a:rPr>
              <a:t>đang</a:t>
            </a:r>
            <a:r>
              <a:rPr lang="en-US" sz="4515" dirty="0">
                <a:solidFill>
                  <a:srgbClr val="FFFFFF"/>
                </a:solidFill>
                <a:latin typeface="Roboto Bold"/>
              </a:rPr>
              <a:t> </a:t>
            </a:r>
            <a:r>
              <a:rPr lang="en-US" sz="4515" dirty="0" err="1">
                <a:solidFill>
                  <a:srgbClr val="FFFFFF"/>
                </a:solidFill>
                <a:latin typeface="Roboto Bold"/>
              </a:rPr>
              <a:t>bị</a:t>
            </a:r>
            <a:r>
              <a:rPr lang="en-US" sz="4515" dirty="0">
                <a:solidFill>
                  <a:srgbClr val="FFFFFF"/>
                </a:solidFill>
                <a:latin typeface="Roboto Bold"/>
              </a:rPr>
              <a:t> </a:t>
            </a:r>
            <a:r>
              <a:rPr lang="en-US" sz="4515" dirty="0" err="1">
                <a:solidFill>
                  <a:srgbClr val="FFFFFF"/>
                </a:solidFill>
                <a:latin typeface="Roboto Bold"/>
              </a:rPr>
              <a:t>mất</a:t>
            </a:r>
            <a:r>
              <a:rPr lang="en-US" sz="4515" dirty="0">
                <a:solidFill>
                  <a:srgbClr val="FFFFFF"/>
                </a:solidFill>
                <a:latin typeface="Roboto Bold"/>
              </a:rPr>
              <a:t> </a:t>
            </a:r>
            <a:r>
              <a:rPr lang="en-US" sz="4515" dirty="0" err="1">
                <a:solidFill>
                  <a:srgbClr val="FFFFFF"/>
                </a:solidFill>
                <a:latin typeface="Roboto Bold"/>
              </a:rPr>
              <a:t>cân</a:t>
            </a:r>
            <a:r>
              <a:rPr lang="en-US" sz="4515" dirty="0">
                <a:solidFill>
                  <a:srgbClr val="FFFFFF"/>
                </a:solidFill>
                <a:latin typeface="Roboto Bold"/>
              </a:rPr>
              <a:t> </a:t>
            </a:r>
            <a:r>
              <a:rPr lang="en-US" sz="4515" dirty="0" err="1">
                <a:solidFill>
                  <a:srgbClr val="FFFFFF"/>
                </a:solidFill>
                <a:latin typeface="Roboto Bold"/>
              </a:rPr>
              <a:t>bằng</a:t>
            </a:r>
            <a:endParaRPr lang="en-US" sz="4515" dirty="0">
              <a:solidFill>
                <a:srgbClr val="FFFFFF"/>
              </a:solidFill>
              <a:latin typeface="Roboto Bold"/>
            </a:endParaRPr>
          </a:p>
          <a:p>
            <a:pPr marL="974902" lvl="1" indent="-487450">
              <a:lnSpc>
                <a:spcPct val="150000"/>
              </a:lnSpc>
              <a:buFont typeface="Arial"/>
              <a:buChar char="•"/>
            </a:pPr>
            <a:r>
              <a:rPr lang="en-US" sz="4515" dirty="0" err="1">
                <a:solidFill>
                  <a:srgbClr val="FFFFFF"/>
                </a:solidFill>
                <a:latin typeface="Roboto Bold"/>
              </a:rPr>
              <a:t>Cột</a:t>
            </a:r>
            <a:r>
              <a:rPr lang="en-US" sz="4515" dirty="0">
                <a:solidFill>
                  <a:srgbClr val="FFFFFF"/>
                </a:solidFill>
                <a:latin typeface="Roboto Bold"/>
              </a:rPr>
              <a:t> 8 </a:t>
            </a:r>
            <a:r>
              <a:rPr lang="en-US" sz="4515" dirty="0" err="1">
                <a:solidFill>
                  <a:srgbClr val="FFFFFF"/>
                </a:solidFill>
                <a:latin typeface="Roboto Bold"/>
              </a:rPr>
              <a:t>có</a:t>
            </a:r>
            <a:r>
              <a:rPr lang="en-US" sz="4515" dirty="0">
                <a:solidFill>
                  <a:srgbClr val="FFFFFF"/>
                </a:solidFill>
                <a:latin typeface="Roboto Bold"/>
              </a:rPr>
              <a:t> </a:t>
            </a:r>
            <a:r>
              <a:rPr lang="en-US" sz="4515" dirty="0" err="1">
                <a:solidFill>
                  <a:srgbClr val="FFFFFF"/>
                </a:solidFill>
                <a:latin typeface="Roboto Bold"/>
              </a:rPr>
              <a:t>tổng</a:t>
            </a:r>
            <a:r>
              <a:rPr lang="en-US" sz="4515" dirty="0">
                <a:solidFill>
                  <a:srgbClr val="FFFFFF"/>
                </a:solidFill>
                <a:latin typeface="Roboto Bold"/>
              </a:rPr>
              <a:t> </a:t>
            </a:r>
            <a:r>
              <a:rPr lang="en-US" sz="4515" dirty="0" err="1">
                <a:solidFill>
                  <a:srgbClr val="FFFFFF"/>
                </a:solidFill>
                <a:latin typeface="Roboto Bold"/>
              </a:rPr>
              <a:t>dữ</a:t>
            </a:r>
            <a:r>
              <a:rPr lang="en-US" sz="4515" dirty="0">
                <a:solidFill>
                  <a:srgbClr val="FFFFFF"/>
                </a:solidFill>
                <a:latin typeface="Roboto Bold"/>
              </a:rPr>
              <a:t> </a:t>
            </a:r>
            <a:r>
              <a:rPr lang="en-US" sz="4515" dirty="0" err="1">
                <a:solidFill>
                  <a:srgbClr val="FFFFFF"/>
                </a:solidFill>
                <a:latin typeface="Roboto Bold"/>
              </a:rPr>
              <a:t>liệu</a:t>
            </a:r>
            <a:r>
              <a:rPr lang="en-US" sz="4515" dirty="0">
                <a:solidFill>
                  <a:srgbClr val="FFFFFF"/>
                </a:solidFill>
                <a:latin typeface="Roboto Bold"/>
              </a:rPr>
              <a:t> </a:t>
            </a:r>
            <a:r>
              <a:rPr lang="en-US" sz="4515" dirty="0" err="1">
                <a:solidFill>
                  <a:srgbClr val="FFFFFF"/>
                </a:solidFill>
                <a:latin typeface="Roboto Bold"/>
              </a:rPr>
              <a:t>lớn</a:t>
            </a:r>
            <a:r>
              <a:rPr lang="en-US" sz="4515" dirty="0">
                <a:solidFill>
                  <a:srgbClr val="FFFFFF"/>
                </a:solidFill>
                <a:latin typeface="Roboto Bold"/>
              </a:rPr>
              <a:t> </a:t>
            </a:r>
            <a:r>
              <a:rPr lang="en-US" sz="4515" dirty="0" err="1">
                <a:solidFill>
                  <a:srgbClr val="FFFFFF"/>
                </a:solidFill>
                <a:latin typeface="Roboto Bold"/>
              </a:rPr>
              <a:t>nhất</a:t>
            </a:r>
            <a:endParaRPr lang="en-US" sz="4515" dirty="0">
              <a:solidFill>
                <a:srgbClr val="FFFFFF"/>
              </a:solidFill>
              <a:latin typeface="Roboto Bold"/>
            </a:endParaRPr>
          </a:p>
          <a:p>
            <a:pPr marL="974902" lvl="1" indent="-487450">
              <a:lnSpc>
                <a:spcPts val="6321"/>
              </a:lnSpc>
              <a:spcBef>
                <a:spcPct val="0"/>
              </a:spcBef>
              <a:buFont typeface="Arial"/>
              <a:buChar char="•"/>
            </a:pPr>
            <a:r>
              <a:rPr lang="en-US" sz="4515" dirty="0" err="1">
                <a:solidFill>
                  <a:srgbClr val="FFFFFF"/>
                </a:solidFill>
                <a:latin typeface="Roboto Bold"/>
              </a:rPr>
              <a:t>Cột</a:t>
            </a:r>
            <a:r>
              <a:rPr lang="en-US" sz="4515" dirty="0">
                <a:solidFill>
                  <a:srgbClr val="FFFFFF"/>
                </a:solidFill>
                <a:latin typeface="Roboto Bold"/>
              </a:rPr>
              <a:t> 3 </a:t>
            </a:r>
            <a:r>
              <a:rPr lang="en-US" sz="4515" dirty="0" err="1">
                <a:solidFill>
                  <a:srgbClr val="FFFFFF"/>
                </a:solidFill>
                <a:latin typeface="Roboto Bold"/>
              </a:rPr>
              <a:t>có</a:t>
            </a:r>
            <a:r>
              <a:rPr lang="en-US" sz="4515" dirty="0">
                <a:solidFill>
                  <a:srgbClr val="FFFFFF"/>
                </a:solidFill>
                <a:latin typeface="Roboto Bold"/>
              </a:rPr>
              <a:t> </a:t>
            </a:r>
            <a:r>
              <a:rPr lang="en-US" sz="4515" dirty="0" err="1">
                <a:solidFill>
                  <a:srgbClr val="FFFFFF"/>
                </a:solidFill>
                <a:latin typeface="Roboto Bold"/>
              </a:rPr>
              <a:t>tổng</a:t>
            </a:r>
            <a:r>
              <a:rPr lang="en-US" sz="4515" dirty="0">
                <a:solidFill>
                  <a:srgbClr val="FFFFFF"/>
                </a:solidFill>
                <a:latin typeface="Roboto Bold"/>
              </a:rPr>
              <a:t> </a:t>
            </a:r>
            <a:r>
              <a:rPr lang="en-US" sz="4515" dirty="0" err="1">
                <a:solidFill>
                  <a:srgbClr val="FFFFFF"/>
                </a:solidFill>
                <a:latin typeface="Roboto Bold"/>
              </a:rPr>
              <a:t>dữ</a:t>
            </a:r>
            <a:r>
              <a:rPr lang="en-US" sz="4515" dirty="0">
                <a:solidFill>
                  <a:srgbClr val="FFFFFF"/>
                </a:solidFill>
                <a:latin typeface="Roboto Bold"/>
              </a:rPr>
              <a:t> </a:t>
            </a:r>
            <a:r>
              <a:rPr lang="en-US" sz="4515" dirty="0" err="1">
                <a:solidFill>
                  <a:srgbClr val="FFFFFF"/>
                </a:solidFill>
                <a:latin typeface="Roboto Bold"/>
              </a:rPr>
              <a:t>liệu</a:t>
            </a:r>
            <a:r>
              <a:rPr lang="en-US" sz="4515" dirty="0">
                <a:solidFill>
                  <a:srgbClr val="FFFFFF"/>
                </a:solidFill>
                <a:latin typeface="Roboto Bold"/>
              </a:rPr>
              <a:t> </a:t>
            </a:r>
            <a:r>
              <a:rPr lang="en-US" sz="4515" dirty="0" err="1">
                <a:solidFill>
                  <a:srgbClr val="FFFFFF"/>
                </a:solidFill>
                <a:latin typeface="Roboto Bold"/>
              </a:rPr>
              <a:t>ít</a:t>
            </a:r>
            <a:r>
              <a:rPr lang="en-US" sz="4515" dirty="0">
                <a:solidFill>
                  <a:srgbClr val="FFFFFF"/>
                </a:solidFill>
                <a:latin typeface="Roboto Bold"/>
              </a:rPr>
              <a:t> </a:t>
            </a:r>
            <a:r>
              <a:rPr lang="en-US" sz="4515" dirty="0" err="1">
                <a:solidFill>
                  <a:srgbClr val="FFFFFF"/>
                </a:solidFill>
                <a:latin typeface="Roboto Bold"/>
              </a:rPr>
              <a:t>nhất</a:t>
            </a:r>
            <a:endParaRPr lang="en-US" sz="4515" dirty="0">
              <a:solidFill>
                <a:srgbClr val="FFFFFF"/>
              </a:solidFill>
              <a:latin typeface="Roboto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9697305" y="7331992"/>
            <a:ext cx="7561995" cy="1558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328"/>
              </a:lnSpc>
              <a:spcBef>
                <a:spcPct val="0"/>
              </a:spcBef>
            </a:pPr>
            <a:r>
              <a:rPr lang="en-US" sz="4520" dirty="0">
                <a:solidFill>
                  <a:srgbClr val="FFFFFF"/>
                </a:solidFill>
                <a:latin typeface="Roboto Bold"/>
              </a:rPr>
              <a:t>Do </a:t>
            </a:r>
            <a:r>
              <a:rPr lang="en-US" sz="4520" dirty="0" err="1">
                <a:solidFill>
                  <a:srgbClr val="FFFFFF"/>
                </a:solidFill>
                <a:latin typeface="Roboto Bold"/>
              </a:rPr>
              <a:t>chỉ</a:t>
            </a:r>
            <a:r>
              <a:rPr lang="en-US" sz="4520" dirty="0">
                <a:solidFill>
                  <a:srgbClr val="FFFFFF"/>
                </a:solidFill>
                <a:latin typeface="Roboto Bold"/>
              </a:rPr>
              <a:t> </a:t>
            </a:r>
            <a:r>
              <a:rPr lang="en-US" sz="4520" dirty="0" err="1">
                <a:solidFill>
                  <a:srgbClr val="FFFFFF"/>
                </a:solidFill>
                <a:latin typeface="Roboto Bold"/>
              </a:rPr>
              <a:t>cần</a:t>
            </a:r>
            <a:r>
              <a:rPr lang="en-US" sz="4520" dirty="0">
                <a:solidFill>
                  <a:srgbClr val="FFFFFF"/>
                </a:solidFill>
                <a:latin typeface="Roboto Bold"/>
              </a:rPr>
              <a:t> </a:t>
            </a:r>
            <a:r>
              <a:rPr lang="en-US" sz="4520" dirty="0" err="1">
                <a:solidFill>
                  <a:srgbClr val="FFFFFF"/>
                </a:solidFill>
                <a:latin typeface="Roboto Bold"/>
              </a:rPr>
              <a:t>phân</a:t>
            </a:r>
            <a:r>
              <a:rPr lang="en-US" sz="4520" dirty="0">
                <a:solidFill>
                  <a:srgbClr val="FFFFFF"/>
                </a:solidFill>
                <a:latin typeface="Roboto Bold"/>
              </a:rPr>
              <a:t> </a:t>
            </a:r>
            <a:r>
              <a:rPr lang="en-US" sz="4520" dirty="0" err="1">
                <a:solidFill>
                  <a:srgbClr val="FFFFFF"/>
                </a:solidFill>
                <a:latin typeface="Roboto Bold"/>
              </a:rPr>
              <a:t>biệt</a:t>
            </a:r>
            <a:r>
              <a:rPr lang="en-US" sz="4520" dirty="0">
                <a:solidFill>
                  <a:srgbClr val="FFFFFF"/>
                </a:solidFill>
                <a:latin typeface="Roboto Bold"/>
              </a:rPr>
              <a:t> </a:t>
            </a:r>
            <a:r>
              <a:rPr lang="en-US" sz="4520" dirty="0" err="1">
                <a:solidFill>
                  <a:srgbClr val="FFFFFF"/>
                </a:solidFill>
                <a:latin typeface="Roboto Bold"/>
              </a:rPr>
              <a:t>được</a:t>
            </a:r>
            <a:r>
              <a:rPr lang="en-US" sz="4520" dirty="0">
                <a:solidFill>
                  <a:srgbClr val="FFFFFF"/>
                </a:solidFill>
                <a:latin typeface="Roboto Bold"/>
              </a:rPr>
              <a:t> </a:t>
            </a:r>
            <a:r>
              <a:rPr lang="en-US" sz="4520" dirty="0" err="1">
                <a:solidFill>
                  <a:srgbClr val="FFFFFF"/>
                </a:solidFill>
                <a:latin typeface="Roboto Bold"/>
              </a:rPr>
              <a:t>khách</a:t>
            </a:r>
            <a:r>
              <a:rPr lang="en-US" sz="4520" dirty="0">
                <a:solidFill>
                  <a:srgbClr val="FFFFFF"/>
                </a:solidFill>
                <a:latin typeface="Roboto Bold"/>
              </a:rPr>
              <a:t> </a:t>
            </a:r>
            <a:r>
              <a:rPr lang="en-US" sz="4520" dirty="0" err="1">
                <a:solidFill>
                  <a:srgbClr val="FFFFFF"/>
                </a:solidFill>
                <a:latin typeface="Roboto Bold"/>
              </a:rPr>
              <a:t>hàng</a:t>
            </a:r>
            <a:r>
              <a:rPr lang="en-US" sz="4520" dirty="0">
                <a:solidFill>
                  <a:srgbClr val="FFFFFF"/>
                </a:solidFill>
                <a:latin typeface="Roboto Bold"/>
              </a:rPr>
              <a:t> </a:t>
            </a:r>
            <a:r>
              <a:rPr lang="en-US" sz="4520" dirty="0" err="1">
                <a:solidFill>
                  <a:srgbClr val="FFFFFF"/>
                </a:solidFill>
                <a:latin typeface="Roboto Bold"/>
              </a:rPr>
              <a:t>là</a:t>
            </a:r>
            <a:r>
              <a:rPr lang="en-US" sz="4520" dirty="0">
                <a:solidFill>
                  <a:srgbClr val="FFFFFF"/>
                </a:solidFill>
                <a:latin typeface="Roboto Bold"/>
              </a:rPr>
              <a:t> Good hay Bad</a:t>
            </a:r>
          </a:p>
        </p:txBody>
      </p:sp>
    </p:spTree>
  </p:cSld>
  <p:clrMapOvr>
    <a:masterClrMapping/>
  </p:clrMapOvr>
  <p:transition spd="slow">
    <p:push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1B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58829" y="2650521"/>
            <a:ext cx="9526011" cy="6931379"/>
          </a:xfrm>
          <a:custGeom>
            <a:avLst/>
            <a:gdLst/>
            <a:ahLst/>
            <a:cxnLst/>
            <a:rect l="l" t="t" r="r" b="b"/>
            <a:pathLst>
              <a:path w="9526011" h="6931378">
                <a:moveTo>
                  <a:pt x="0" y="0"/>
                </a:moveTo>
                <a:lnTo>
                  <a:pt x="9526011" y="0"/>
                </a:lnTo>
                <a:lnTo>
                  <a:pt x="9526011" y="6931377"/>
                </a:lnTo>
                <a:lnTo>
                  <a:pt x="0" y="69313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0463375" y="4561182"/>
            <a:ext cx="7367425" cy="18049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8"/>
              </a:lnSpc>
            </a:pPr>
            <a:r>
              <a:rPr lang="en-US" sz="5199" dirty="0">
                <a:solidFill>
                  <a:srgbClr val="FFFFFF"/>
                </a:solidFill>
                <a:latin typeface="Roboto Bold"/>
              </a:rPr>
              <a:t>    </a:t>
            </a:r>
            <a:r>
              <a:rPr lang="en-US" sz="5199" dirty="0" err="1">
                <a:solidFill>
                  <a:srgbClr val="FFFFFF"/>
                </a:solidFill>
                <a:latin typeface="Roboto Bold"/>
              </a:rPr>
              <a:t>Chuyển</a:t>
            </a:r>
            <a:r>
              <a:rPr lang="en-US" sz="5199" dirty="0">
                <a:solidFill>
                  <a:srgbClr val="FFFFFF"/>
                </a:solidFill>
                <a:latin typeface="Roboto Bold"/>
              </a:rPr>
              <a:t> </a:t>
            </a:r>
            <a:r>
              <a:rPr lang="en-US" sz="5199" dirty="0" err="1">
                <a:solidFill>
                  <a:srgbClr val="FFFFFF"/>
                </a:solidFill>
                <a:latin typeface="Roboto Bold"/>
              </a:rPr>
              <a:t>dữ</a:t>
            </a:r>
            <a:r>
              <a:rPr lang="en-US" sz="5199" dirty="0">
                <a:solidFill>
                  <a:srgbClr val="FFFFFF"/>
                </a:solidFill>
                <a:latin typeface="Roboto Bold"/>
              </a:rPr>
              <a:t> </a:t>
            </a:r>
            <a:r>
              <a:rPr lang="en-US" sz="5199" dirty="0" err="1">
                <a:solidFill>
                  <a:srgbClr val="FFFFFF"/>
                </a:solidFill>
                <a:latin typeface="Roboto Bold"/>
              </a:rPr>
              <a:t>liệu</a:t>
            </a:r>
            <a:r>
              <a:rPr lang="en-US" sz="5199" dirty="0">
                <a:solidFill>
                  <a:srgbClr val="FFFFFF"/>
                </a:solidFill>
                <a:latin typeface="Roboto Bold"/>
              </a:rPr>
              <a:t> </a:t>
            </a:r>
            <a:r>
              <a:rPr lang="en-US" sz="5199" dirty="0" err="1">
                <a:solidFill>
                  <a:srgbClr val="FFFFFF"/>
                </a:solidFill>
                <a:latin typeface="Roboto Bold"/>
              </a:rPr>
              <a:t>thành</a:t>
            </a:r>
            <a:r>
              <a:rPr lang="en-US" sz="5199" dirty="0">
                <a:solidFill>
                  <a:srgbClr val="FFFFFF"/>
                </a:solidFill>
                <a:latin typeface="Roboto Bold"/>
              </a:rPr>
              <a:t>:</a:t>
            </a:r>
          </a:p>
          <a:p>
            <a:pPr marL="1247125" lvl="1" indent="-685800" algn="ctr">
              <a:lnSpc>
                <a:spcPts val="7278"/>
              </a:lnSpc>
              <a:buFont typeface="Arial" panose="020B0604020202020204" pitchFamily="34" charset="0"/>
              <a:buChar char="•"/>
            </a:pPr>
            <a:r>
              <a:rPr lang="en-US" sz="5199" dirty="0">
                <a:solidFill>
                  <a:srgbClr val="FFFFFF"/>
                </a:solidFill>
                <a:latin typeface="Roboto Bold"/>
              </a:rPr>
              <a:t>Good: Response = 8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998392" y="350837"/>
            <a:ext cx="11470208" cy="17621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4790"/>
              </a:lnSpc>
              <a:spcBef>
                <a:spcPct val="0"/>
              </a:spcBef>
            </a:pPr>
            <a:r>
              <a:rPr lang="en-US" sz="10565" dirty="0" err="1">
                <a:solidFill>
                  <a:srgbClr val="CCA24C"/>
                </a:solidFill>
                <a:latin typeface="Roboto Bold"/>
              </a:rPr>
              <a:t>Tiền</a:t>
            </a:r>
            <a:r>
              <a:rPr lang="en-US" sz="10565" dirty="0">
                <a:solidFill>
                  <a:srgbClr val="CCA24C"/>
                </a:solidFill>
                <a:latin typeface="Roboto Bold"/>
              </a:rPr>
              <a:t> </a:t>
            </a:r>
            <a:r>
              <a:rPr lang="en-US" sz="10565" dirty="0" err="1">
                <a:solidFill>
                  <a:srgbClr val="CCA24C"/>
                </a:solidFill>
                <a:latin typeface="Roboto Bold"/>
              </a:rPr>
              <a:t>xử</a:t>
            </a:r>
            <a:r>
              <a:rPr lang="en-US" sz="10565" dirty="0">
                <a:solidFill>
                  <a:srgbClr val="CCA24C"/>
                </a:solidFill>
                <a:latin typeface="Roboto Bold"/>
              </a:rPr>
              <a:t> </a:t>
            </a:r>
            <a:r>
              <a:rPr lang="en-US" sz="10565" dirty="0" err="1">
                <a:solidFill>
                  <a:srgbClr val="CCA24C"/>
                </a:solidFill>
                <a:latin typeface="Roboto Bold"/>
              </a:rPr>
              <a:t>lý</a:t>
            </a:r>
            <a:r>
              <a:rPr lang="en-US" sz="10565" dirty="0">
                <a:solidFill>
                  <a:srgbClr val="CCA24C"/>
                </a:solidFill>
                <a:latin typeface="Roboto Bold"/>
              </a:rPr>
              <a:t> </a:t>
            </a:r>
            <a:r>
              <a:rPr lang="en-US" sz="10565" dirty="0" err="1">
                <a:solidFill>
                  <a:srgbClr val="CCA24C"/>
                </a:solidFill>
                <a:latin typeface="Roboto Bold"/>
              </a:rPr>
              <a:t>dữ</a:t>
            </a:r>
            <a:r>
              <a:rPr lang="en-US" sz="10565" dirty="0">
                <a:solidFill>
                  <a:srgbClr val="CCA24C"/>
                </a:solidFill>
                <a:latin typeface="Roboto Bold"/>
              </a:rPr>
              <a:t> </a:t>
            </a:r>
            <a:r>
              <a:rPr lang="en-US" sz="10565" dirty="0" err="1">
                <a:solidFill>
                  <a:srgbClr val="CCA24C"/>
                </a:solidFill>
                <a:latin typeface="Roboto Bold"/>
              </a:rPr>
              <a:t>liệu</a:t>
            </a:r>
            <a:endParaRPr lang="en-US" sz="10565" dirty="0">
              <a:solidFill>
                <a:srgbClr val="CCA24C"/>
              </a:solidFill>
              <a:latin typeface="Roboto Bol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8AEC63-CB81-ADFC-BE87-FBCBC8F601EE}"/>
              </a:ext>
            </a:extLst>
          </p:cNvPr>
          <p:cNvSpPr txBox="1"/>
          <p:nvPr/>
        </p:nvSpPr>
        <p:spPr>
          <a:xfrm>
            <a:off x="11049000" y="6515100"/>
            <a:ext cx="65532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5200" dirty="0">
                <a:solidFill>
                  <a:srgbClr val="FFFFFF"/>
                </a:solidFill>
                <a:latin typeface="Roboto Bold"/>
              </a:rPr>
              <a:t>Bad: Response &lt; 8</a:t>
            </a:r>
          </a:p>
          <a:p>
            <a:endParaRPr lang="en-US" dirty="0"/>
          </a:p>
        </p:txBody>
      </p:sp>
    </p:spTree>
  </p:cSld>
  <p:clrMapOvr>
    <a:masterClrMapping/>
  </p:clrMapOvr>
  <p:transition spd="slow">
    <p:cover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1B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975557" y="1993967"/>
            <a:ext cx="12736160" cy="5615536"/>
          </a:xfrm>
          <a:custGeom>
            <a:avLst/>
            <a:gdLst/>
            <a:ahLst/>
            <a:cxnLst/>
            <a:rect l="l" t="t" r="r" b="b"/>
            <a:pathLst>
              <a:path w="12736160" h="5615536">
                <a:moveTo>
                  <a:pt x="0" y="0"/>
                </a:moveTo>
                <a:lnTo>
                  <a:pt x="12736160" y="0"/>
                </a:lnTo>
                <a:lnTo>
                  <a:pt x="12736160" y="5615536"/>
                </a:lnTo>
                <a:lnTo>
                  <a:pt x="0" y="56155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5176870" y="366005"/>
            <a:ext cx="9148730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>
              <a:lnSpc>
                <a:spcPts val="10849"/>
              </a:lnSpc>
              <a:spcBef>
                <a:spcPct val="0"/>
              </a:spcBef>
            </a:pPr>
            <a:r>
              <a:rPr lang="en-US" sz="9862" dirty="0">
                <a:solidFill>
                  <a:srgbClr val="CCA24C"/>
                </a:solidFill>
                <a:latin typeface="Roboto Bold"/>
              </a:rPr>
              <a:t>CHỌN MODEL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1" y="7917378"/>
            <a:ext cx="16313635" cy="1804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8"/>
              </a:lnSpc>
              <a:spcBef>
                <a:spcPct val="0"/>
              </a:spcBef>
            </a:pPr>
            <a:r>
              <a:rPr lang="en-US" sz="5199">
                <a:solidFill>
                  <a:srgbClr val="FFFFFF"/>
                </a:solidFill>
                <a:latin typeface="Roboto Bold"/>
              </a:rPr>
              <a:t>Area Under the ROC:là vùng nằm dưới ROC,vùng này càng lớn thì model chạy càng tốt  </a:t>
            </a:r>
          </a:p>
        </p:txBody>
      </p:sp>
    </p:spTree>
  </p:cSld>
  <p:clrMapOvr>
    <a:masterClrMapping/>
  </p:clrMapOvr>
  <p:transition spd="slow">
    <p:push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1B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19488" y="2341977"/>
            <a:ext cx="4490027" cy="5851793"/>
          </a:xfrm>
          <a:custGeom>
            <a:avLst/>
            <a:gdLst/>
            <a:ahLst/>
            <a:cxnLst/>
            <a:rect l="l" t="t" r="r" b="b"/>
            <a:pathLst>
              <a:path w="4490026" h="5851793">
                <a:moveTo>
                  <a:pt x="0" y="0"/>
                </a:moveTo>
                <a:lnTo>
                  <a:pt x="4490026" y="0"/>
                </a:lnTo>
                <a:lnTo>
                  <a:pt x="4490026" y="5851794"/>
                </a:lnTo>
                <a:lnTo>
                  <a:pt x="0" y="58517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144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7191493" y="6023421"/>
            <a:ext cx="8850073" cy="2100747"/>
          </a:xfrm>
          <a:custGeom>
            <a:avLst/>
            <a:gdLst/>
            <a:ahLst/>
            <a:cxnLst/>
            <a:rect l="l" t="t" r="r" b="b"/>
            <a:pathLst>
              <a:path w="8850073" h="2100747">
                <a:moveTo>
                  <a:pt x="0" y="0"/>
                </a:moveTo>
                <a:lnTo>
                  <a:pt x="8850073" y="0"/>
                </a:lnTo>
                <a:lnTo>
                  <a:pt x="8850073" y="2100748"/>
                </a:lnTo>
                <a:lnTo>
                  <a:pt x="0" y="21007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425" r="-3973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7191493" y="2341975"/>
            <a:ext cx="8850073" cy="3119471"/>
          </a:xfrm>
          <a:custGeom>
            <a:avLst/>
            <a:gdLst/>
            <a:ahLst/>
            <a:cxnLst/>
            <a:rect l="l" t="t" r="r" b="b"/>
            <a:pathLst>
              <a:path w="8850073" h="3119470">
                <a:moveTo>
                  <a:pt x="0" y="0"/>
                </a:moveTo>
                <a:lnTo>
                  <a:pt x="8850073" y="0"/>
                </a:lnTo>
                <a:lnTo>
                  <a:pt x="8850073" y="3119470"/>
                </a:lnTo>
                <a:lnTo>
                  <a:pt x="0" y="311947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4331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3987849" y="366005"/>
            <a:ext cx="11785551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>
              <a:lnSpc>
                <a:spcPts val="10849"/>
              </a:lnSpc>
              <a:spcBef>
                <a:spcPct val="0"/>
              </a:spcBef>
            </a:pPr>
            <a:r>
              <a:rPr lang="en-US" sz="9862" dirty="0">
                <a:solidFill>
                  <a:srgbClr val="CCA24C"/>
                </a:solidFill>
                <a:latin typeface="Roboto Bold"/>
              </a:rPr>
              <a:t>TẠO DỮ LIỆU MỚI </a:t>
            </a:r>
          </a:p>
        </p:txBody>
      </p:sp>
    </p:spTree>
  </p:cSld>
  <p:clrMapOvr>
    <a:masterClrMapping/>
  </p:clrMapOvr>
  <p:transition spd="slow">
    <p:push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1B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557763" y="2075151"/>
            <a:ext cx="11172475" cy="7572975"/>
          </a:xfrm>
          <a:custGeom>
            <a:avLst/>
            <a:gdLst/>
            <a:ahLst/>
            <a:cxnLst/>
            <a:rect l="l" t="t" r="r" b="b"/>
            <a:pathLst>
              <a:path w="11172474" h="7572974">
                <a:moveTo>
                  <a:pt x="0" y="0"/>
                </a:moveTo>
                <a:lnTo>
                  <a:pt x="11172474" y="0"/>
                </a:lnTo>
                <a:lnTo>
                  <a:pt x="11172474" y="7572974"/>
                </a:lnTo>
                <a:lnTo>
                  <a:pt x="0" y="75729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6007310" y="110619"/>
            <a:ext cx="7403890" cy="13220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117"/>
              </a:lnSpc>
              <a:spcBef>
                <a:spcPct val="0"/>
              </a:spcBef>
            </a:pPr>
            <a:r>
              <a:rPr lang="en-US" sz="7940" dirty="0">
                <a:solidFill>
                  <a:srgbClr val="CCA24C"/>
                </a:solidFill>
                <a:latin typeface="Roboto Bold"/>
              </a:rPr>
              <a:t>CHẠY MODEL</a:t>
            </a:r>
          </a:p>
        </p:txBody>
      </p:sp>
    </p:spTree>
  </p:cSld>
  <p:clrMapOvr>
    <a:masterClrMapping/>
  </p:clrMapOvr>
  <p:transition spd="slow">
    <p:cover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1B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2410691" y="2990839"/>
            <a:ext cx="0" cy="4305325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>
            <a:off x="805729" y="4059383"/>
            <a:ext cx="6492240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AutoShape 4"/>
          <p:cNvSpPr/>
          <p:nvPr/>
        </p:nvSpPr>
        <p:spPr>
          <a:xfrm>
            <a:off x="805729" y="5562404"/>
            <a:ext cx="6492240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" name="AutoShape 5"/>
          <p:cNvSpPr/>
          <p:nvPr/>
        </p:nvSpPr>
        <p:spPr>
          <a:xfrm>
            <a:off x="4988671" y="2990839"/>
            <a:ext cx="0" cy="4305325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7974244" y="2063051"/>
            <a:ext cx="9606048" cy="7378948"/>
          </a:xfrm>
          <a:custGeom>
            <a:avLst/>
            <a:gdLst/>
            <a:ahLst/>
            <a:cxnLst/>
            <a:rect l="l" t="t" r="r" b="b"/>
            <a:pathLst>
              <a:path w="9606048" h="7378948">
                <a:moveTo>
                  <a:pt x="0" y="0"/>
                </a:moveTo>
                <a:lnTo>
                  <a:pt x="9606048" y="0"/>
                </a:lnTo>
                <a:lnTo>
                  <a:pt x="9606048" y="7378948"/>
                </a:lnTo>
                <a:lnTo>
                  <a:pt x="0" y="73789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7083651" y="187185"/>
            <a:ext cx="5413149" cy="13220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117"/>
              </a:lnSpc>
              <a:spcBef>
                <a:spcPct val="0"/>
              </a:spcBef>
            </a:pPr>
            <a:r>
              <a:rPr lang="en-US" sz="7940" dirty="0">
                <a:solidFill>
                  <a:srgbClr val="CCA24C"/>
                </a:solidFill>
                <a:latin typeface="Roboto Bold"/>
              </a:rPr>
              <a:t>KẾT QUẢ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46967" y="5958540"/>
            <a:ext cx="1906488" cy="8627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8"/>
              </a:lnSpc>
              <a:spcBef>
                <a:spcPct val="0"/>
              </a:spcBef>
            </a:pPr>
            <a:r>
              <a:rPr lang="en-US" sz="5199">
                <a:solidFill>
                  <a:srgbClr val="FFFFFF"/>
                </a:solidFill>
                <a:latin typeface="DejaVu Serif Bold"/>
              </a:rPr>
              <a:t>Good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291560" y="3001252"/>
            <a:ext cx="1906488" cy="8627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8"/>
              </a:lnSpc>
              <a:spcBef>
                <a:spcPct val="0"/>
              </a:spcBef>
            </a:pPr>
            <a:r>
              <a:rPr lang="en-US" sz="5199">
                <a:solidFill>
                  <a:srgbClr val="FFFFFF"/>
                </a:solidFill>
                <a:latin typeface="DejaVu Serif Bold"/>
              </a:rPr>
              <a:t>Good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05730" y="4306265"/>
            <a:ext cx="1603526" cy="8627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8"/>
              </a:lnSpc>
              <a:spcBef>
                <a:spcPct val="0"/>
              </a:spcBef>
            </a:pPr>
            <a:r>
              <a:rPr lang="en-US" sz="5199" dirty="0">
                <a:solidFill>
                  <a:srgbClr val="FFFFFF"/>
                </a:solidFill>
                <a:latin typeface="DejaVu Serif Bold"/>
              </a:rPr>
              <a:t>Bad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975818" y="3001252"/>
            <a:ext cx="1639467" cy="8627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8"/>
              </a:lnSpc>
              <a:spcBef>
                <a:spcPct val="0"/>
              </a:spcBef>
            </a:pPr>
            <a:r>
              <a:rPr lang="en-US" sz="5199" dirty="0">
                <a:solidFill>
                  <a:srgbClr val="FFFFFF"/>
                </a:solidFill>
                <a:latin typeface="DejaVu Serif Bold"/>
              </a:rPr>
              <a:t>Bad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551038" y="4306265"/>
            <a:ext cx="2297287" cy="8627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8"/>
              </a:lnSpc>
              <a:spcBef>
                <a:spcPct val="0"/>
              </a:spcBef>
            </a:pPr>
            <a:r>
              <a:rPr lang="en-US" sz="5199">
                <a:solidFill>
                  <a:srgbClr val="FFFFFF"/>
                </a:solidFill>
                <a:latin typeface="DejaVu Serif Bold"/>
              </a:rPr>
              <a:t>10050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150597" y="4306265"/>
            <a:ext cx="1837903" cy="8627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8"/>
              </a:lnSpc>
              <a:spcBef>
                <a:spcPct val="0"/>
              </a:spcBef>
            </a:pPr>
            <a:r>
              <a:rPr lang="en-US" sz="5199">
                <a:solidFill>
                  <a:srgbClr val="FFFFFF"/>
                </a:solidFill>
                <a:latin typeface="DejaVu Serif Bold"/>
              </a:rPr>
              <a:t>1963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780730" y="5981504"/>
            <a:ext cx="1837903" cy="8627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8"/>
              </a:lnSpc>
              <a:spcBef>
                <a:spcPct val="0"/>
              </a:spcBef>
            </a:pPr>
            <a:r>
              <a:rPr lang="en-US" sz="5199">
                <a:solidFill>
                  <a:srgbClr val="FFFFFF"/>
                </a:solidFill>
                <a:latin typeface="DejaVu Serif Bold"/>
              </a:rPr>
              <a:t>2244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360146" y="5958540"/>
            <a:ext cx="1837903" cy="8627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8"/>
              </a:lnSpc>
              <a:spcBef>
                <a:spcPct val="0"/>
              </a:spcBef>
            </a:pPr>
            <a:r>
              <a:rPr lang="en-US" sz="5199">
                <a:solidFill>
                  <a:srgbClr val="FFFFFF"/>
                </a:solidFill>
                <a:latin typeface="DejaVu Serif Bold"/>
              </a:rPr>
              <a:t>3558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300211" y="8048637"/>
            <a:ext cx="5439916" cy="8627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8"/>
              </a:lnSpc>
              <a:spcBef>
                <a:spcPct val="0"/>
              </a:spcBef>
            </a:pPr>
            <a:r>
              <a:rPr lang="en-US" sz="5199">
                <a:solidFill>
                  <a:srgbClr val="FFFFFF"/>
                </a:solidFill>
                <a:latin typeface="DejaVu Serif Bold"/>
              </a:rPr>
              <a:t>Accuracy: 0.75</a:t>
            </a:r>
          </a:p>
        </p:txBody>
      </p:sp>
    </p:spTree>
  </p:cSld>
  <p:clrMapOvr>
    <a:masterClrMapping/>
  </p:clrMapOvr>
  <p:transition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1B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752999" y="2096865"/>
            <a:ext cx="7771144" cy="7760121"/>
          </a:xfrm>
          <a:custGeom>
            <a:avLst/>
            <a:gdLst/>
            <a:ahLst/>
            <a:cxnLst/>
            <a:rect l="l" t="t" r="r" b="b"/>
            <a:pathLst>
              <a:path w="7771144" h="7760121">
                <a:moveTo>
                  <a:pt x="0" y="0"/>
                </a:moveTo>
                <a:lnTo>
                  <a:pt x="7771144" y="0"/>
                </a:lnTo>
                <a:lnTo>
                  <a:pt x="7771144" y="7760121"/>
                </a:lnTo>
                <a:lnTo>
                  <a:pt x="0" y="776012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6351254" y="187185"/>
            <a:ext cx="6983746" cy="13220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117"/>
              </a:lnSpc>
              <a:spcBef>
                <a:spcPct val="0"/>
              </a:spcBef>
            </a:pPr>
            <a:r>
              <a:rPr lang="en-US" sz="7940" dirty="0">
                <a:solidFill>
                  <a:srgbClr val="CCA24C"/>
                </a:solidFill>
                <a:latin typeface="Roboto Bold"/>
              </a:rPr>
              <a:t>TỐI ƯU HÓA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760466" y="6334294"/>
            <a:ext cx="8383535" cy="12861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203"/>
              </a:lnSpc>
              <a:spcBef>
                <a:spcPct val="0"/>
              </a:spcBef>
            </a:pPr>
            <a:r>
              <a:rPr lang="en-US" sz="3716">
                <a:solidFill>
                  <a:srgbClr val="FFFFFF"/>
                </a:solidFill>
                <a:latin typeface="Roboto Bold"/>
              </a:rPr>
              <a:t>Chọn ngưỡng cắt trên đường ROC để cân bằng giữa Recall và Precision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56695" y="1483417"/>
            <a:ext cx="7706529" cy="16315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67"/>
              </a:lnSpc>
              <a:spcBef>
                <a:spcPct val="0"/>
              </a:spcBef>
            </a:pPr>
            <a:r>
              <a:rPr lang="en-US" sz="4689" dirty="0" err="1">
                <a:solidFill>
                  <a:srgbClr val="FFFFFF"/>
                </a:solidFill>
                <a:latin typeface="Roboto Bold"/>
              </a:rPr>
              <a:t>Để</a:t>
            </a:r>
            <a:r>
              <a:rPr lang="en-US" sz="4689" dirty="0">
                <a:solidFill>
                  <a:srgbClr val="FFFFFF"/>
                </a:solidFill>
                <a:latin typeface="Roboto Bold"/>
              </a:rPr>
              <a:t> </a:t>
            </a:r>
            <a:r>
              <a:rPr lang="en-US" sz="4689" dirty="0" err="1">
                <a:solidFill>
                  <a:srgbClr val="FFFFFF"/>
                </a:solidFill>
                <a:latin typeface="Roboto Bold"/>
              </a:rPr>
              <a:t>tăng</a:t>
            </a:r>
            <a:r>
              <a:rPr lang="en-US" sz="4689" dirty="0">
                <a:solidFill>
                  <a:srgbClr val="FFFFFF"/>
                </a:solidFill>
                <a:latin typeface="Roboto Bold"/>
              </a:rPr>
              <a:t> </a:t>
            </a:r>
            <a:r>
              <a:rPr lang="en-US" sz="4689" dirty="0" err="1">
                <a:solidFill>
                  <a:srgbClr val="FFFFFF"/>
                </a:solidFill>
                <a:latin typeface="Roboto Bold"/>
              </a:rPr>
              <a:t>lợi</a:t>
            </a:r>
            <a:r>
              <a:rPr lang="en-US" sz="4689" dirty="0">
                <a:solidFill>
                  <a:srgbClr val="FFFFFF"/>
                </a:solidFill>
                <a:latin typeface="Roboto Bold"/>
              </a:rPr>
              <a:t> </a:t>
            </a:r>
            <a:r>
              <a:rPr lang="en-US" sz="4689" dirty="0" err="1">
                <a:solidFill>
                  <a:srgbClr val="FFFFFF"/>
                </a:solidFill>
                <a:latin typeface="Roboto Bold"/>
              </a:rPr>
              <a:t>nhuận</a:t>
            </a:r>
            <a:r>
              <a:rPr lang="en-US" sz="4689" dirty="0">
                <a:solidFill>
                  <a:srgbClr val="FFFFFF"/>
                </a:solidFill>
                <a:latin typeface="Roboto Bold"/>
              </a:rPr>
              <a:t> </a:t>
            </a:r>
            <a:r>
              <a:rPr lang="en-US" sz="4689" dirty="0" err="1">
                <a:solidFill>
                  <a:srgbClr val="FFFFFF"/>
                </a:solidFill>
                <a:latin typeface="Roboto Bold"/>
              </a:rPr>
              <a:t>và</a:t>
            </a:r>
            <a:r>
              <a:rPr lang="en-US" sz="4689" dirty="0">
                <a:solidFill>
                  <a:srgbClr val="FFFFFF"/>
                </a:solidFill>
                <a:latin typeface="Roboto Bold"/>
              </a:rPr>
              <a:t> </a:t>
            </a:r>
            <a:r>
              <a:rPr lang="en-US" sz="4689" dirty="0" err="1">
                <a:solidFill>
                  <a:srgbClr val="FFFFFF"/>
                </a:solidFill>
                <a:latin typeface="Roboto Bold"/>
              </a:rPr>
              <a:t>giảm</a:t>
            </a:r>
            <a:r>
              <a:rPr lang="en-US" sz="4689" dirty="0">
                <a:solidFill>
                  <a:srgbClr val="FFFFFF"/>
                </a:solidFill>
                <a:latin typeface="Roboto Bold"/>
              </a:rPr>
              <a:t> </a:t>
            </a:r>
            <a:r>
              <a:rPr lang="en-US" sz="4689" dirty="0" err="1">
                <a:solidFill>
                  <a:srgbClr val="FFFFFF"/>
                </a:solidFill>
                <a:latin typeface="Roboto Bold"/>
              </a:rPr>
              <a:t>tổn</a:t>
            </a:r>
            <a:r>
              <a:rPr lang="en-US" sz="4689" dirty="0">
                <a:solidFill>
                  <a:srgbClr val="FFFFFF"/>
                </a:solidFill>
                <a:latin typeface="Roboto Bold"/>
              </a:rPr>
              <a:t> </a:t>
            </a:r>
            <a:r>
              <a:rPr lang="en-US" sz="4689" dirty="0" err="1">
                <a:solidFill>
                  <a:srgbClr val="FFFFFF"/>
                </a:solidFill>
                <a:latin typeface="Roboto Bold"/>
              </a:rPr>
              <a:t>thất</a:t>
            </a:r>
            <a:r>
              <a:rPr lang="en-US" sz="4689" dirty="0">
                <a:solidFill>
                  <a:srgbClr val="FFFFFF"/>
                </a:solidFill>
                <a:latin typeface="Roboto Bold"/>
              </a:rPr>
              <a:t> </a:t>
            </a:r>
            <a:r>
              <a:rPr lang="en-US" sz="4689" dirty="0" err="1">
                <a:solidFill>
                  <a:srgbClr val="FFFFFF"/>
                </a:solidFill>
                <a:latin typeface="Roboto Bold"/>
              </a:rPr>
              <a:t>của</a:t>
            </a:r>
            <a:r>
              <a:rPr lang="en-US" sz="4689" dirty="0">
                <a:solidFill>
                  <a:srgbClr val="FFFFFF"/>
                </a:solidFill>
                <a:latin typeface="Roboto Bold"/>
              </a:rPr>
              <a:t> </a:t>
            </a:r>
            <a:r>
              <a:rPr lang="en-US" sz="4689" dirty="0" err="1">
                <a:solidFill>
                  <a:srgbClr val="FFFFFF"/>
                </a:solidFill>
                <a:latin typeface="Roboto Bold"/>
              </a:rPr>
              <a:t>công</a:t>
            </a:r>
            <a:r>
              <a:rPr lang="en-US" sz="4689" dirty="0">
                <a:solidFill>
                  <a:srgbClr val="FFFFFF"/>
                </a:solidFill>
                <a:latin typeface="Roboto Bold"/>
              </a:rPr>
              <a:t> ty: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562330" y="8353818"/>
            <a:ext cx="5811119" cy="1804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8"/>
              </a:lnSpc>
              <a:spcBef>
                <a:spcPct val="0"/>
              </a:spcBef>
            </a:pPr>
            <a:r>
              <a:rPr lang="en-US" sz="5199" dirty="0">
                <a:solidFill>
                  <a:srgbClr val="FFFFFF"/>
                </a:solidFill>
                <a:latin typeface="Roboto Bold"/>
              </a:rPr>
              <a:t>Best Threshold: 0.3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" y="3481656"/>
            <a:ext cx="9752998" cy="6061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78883" lvl="1" indent="-389442" algn="ctr">
              <a:lnSpc>
                <a:spcPts val="5051"/>
              </a:lnSpc>
              <a:buFont typeface="Arial"/>
              <a:buChar char="•"/>
            </a:pPr>
            <a:r>
              <a:rPr lang="en-US" sz="3607" dirty="0" err="1">
                <a:solidFill>
                  <a:srgbClr val="FFFFFF"/>
                </a:solidFill>
                <a:latin typeface="Roboto Bold"/>
              </a:rPr>
              <a:t>Giảm</a:t>
            </a:r>
            <a:r>
              <a:rPr lang="en-US" sz="3607" dirty="0">
                <a:solidFill>
                  <a:srgbClr val="FFFFFF"/>
                </a:solidFill>
                <a:latin typeface="Roboto Bold"/>
              </a:rPr>
              <a:t> </a:t>
            </a:r>
            <a:r>
              <a:rPr lang="en-US" sz="3607" dirty="0" err="1">
                <a:solidFill>
                  <a:srgbClr val="FFFFFF"/>
                </a:solidFill>
                <a:latin typeface="Roboto Bold"/>
              </a:rPr>
              <a:t>đi</a:t>
            </a:r>
            <a:r>
              <a:rPr lang="en-US" sz="3607" dirty="0">
                <a:solidFill>
                  <a:srgbClr val="FFFFFF"/>
                </a:solidFill>
                <a:latin typeface="Roboto Bold"/>
              </a:rPr>
              <a:t> </a:t>
            </a:r>
            <a:r>
              <a:rPr lang="en-US" sz="3607" dirty="0" err="1">
                <a:solidFill>
                  <a:srgbClr val="FFFFFF"/>
                </a:solidFill>
                <a:latin typeface="Roboto Bold"/>
              </a:rPr>
              <a:t>sự</a:t>
            </a:r>
            <a:r>
              <a:rPr lang="en-US" sz="3607" dirty="0">
                <a:solidFill>
                  <a:srgbClr val="FFFFFF"/>
                </a:solidFill>
                <a:latin typeface="Roboto Bold"/>
              </a:rPr>
              <a:t> </a:t>
            </a:r>
            <a:r>
              <a:rPr lang="en-US" sz="3607" dirty="0" err="1">
                <a:solidFill>
                  <a:srgbClr val="FFFFFF"/>
                </a:solidFill>
                <a:latin typeface="Roboto Bold"/>
              </a:rPr>
              <a:t>đánh</a:t>
            </a:r>
            <a:r>
              <a:rPr lang="en-US" sz="3607" dirty="0">
                <a:solidFill>
                  <a:srgbClr val="FFFFFF"/>
                </a:solidFill>
                <a:latin typeface="Roboto Bold"/>
              </a:rPr>
              <a:t> </a:t>
            </a:r>
            <a:r>
              <a:rPr lang="en-US" sz="3607" dirty="0" err="1">
                <a:solidFill>
                  <a:srgbClr val="FFFFFF"/>
                </a:solidFill>
                <a:latin typeface="Roboto Bold"/>
              </a:rPr>
              <a:t>giá</a:t>
            </a:r>
            <a:r>
              <a:rPr lang="en-US" sz="3607" dirty="0">
                <a:solidFill>
                  <a:srgbClr val="FFFFFF"/>
                </a:solidFill>
                <a:latin typeface="Roboto Bold"/>
              </a:rPr>
              <a:t> </a:t>
            </a:r>
            <a:r>
              <a:rPr lang="en-US" sz="3607" dirty="0" err="1">
                <a:solidFill>
                  <a:srgbClr val="FFFFFF"/>
                </a:solidFill>
                <a:latin typeface="Roboto Bold"/>
              </a:rPr>
              <a:t>sai</a:t>
            </a:r>
            <a:r>
              <a:rPr lang="en-US" sz="3607" dirty="0">
                <a:solidFill>
                  <a:srgbClr val="FFFFFF"/>
                </a:solidFill>
                <a:latin typeface="Roboto Bold"/>
              </a:rPr>
              <a:t> </a:t>
            </a:r>
            <a:r>
              <a:rPr lang="en-US" sz="3607" dirty="0" err="1">
                <a:solidFill>
                  <a:srgbClr val="FFFFFF"/>
                </a:solidFill>
                <a:latin typeface="Roboto Bold"/>
              </a:rPr>
              <a:t>về</a:t>
            </a:r>
            <a:r>
              <a:rPr lang="en-US" sz="3607" dirty="0">
                <a:solidFill>
                  <a:srgbClr val="FFFFFF"/>
                </a:solidFill>
                <a:latin typeface="Roboto Bold"/>
              </a:rPr>
              <a:t> </a:t>
            </a:r>
            <a:r>
              <a:rPr lang="en-US" sz="3607" dirty="0" err="1">
                <a:solidFill>
                  <a:srgbClr val="FFFFFF"/>
                </a:solidFill>
                <a:latin typeface="Roboto Bold"/>
              </a:rPr>
              <a:t>khách</a:t>
            </a:r>
            <a:r>
              <a:rPr lang="en-US" sz="3607" dirty="0">
                <a:solidFill>
                  <a:srgbClr val="FFFFFF"/>
                </a:solidFill>
                <a:latin typeface="Roboto Bold"/>
              </a:rPr>
              <a:t> </a:t>
            </a:r>
            <a:r>
              <a:rPr lang="en-US" sz="3607" dirty="0" err="1">
                <a:solidFill>
                  <a:srgbClr val="FFFFFF"/>
                </a:solidFill>
                <a:latin typeface="Roboto Bold"/>
              </a:rPr>
              <a:t>hàng</a:t>
            </a:r>
            <a:r>
              <a:rPr lang="en-US" sz="3607" dirty="0">
                <a:solidFill>
                  <a:srgbClr val="FFFFFF"/>
                </a:solidFill>
                <a:latin typeface="Roboto Bold"/>
              </a:rPr>
              <a:t> </a:t>
            </a:r>
            <a:r>
              <a:rPr lang="en-US" sz="3607" dirty="0" err="1">
                <a:solidFill>
                  <a:srgbClr val="FFFFFF"/>
                </a:solidFill>
                <a:latin typeface="Roboto Bold"/>
              </a:rPr>
              <a:t>xấu</a:t>
            </a:r>
            <a:endParaRPr lang="en-US" sz="3607" dirty="0">
              <a:solidFill>
                <a:srgbClr val="FFFFFF"/>
              </a:solidFill>
              <a:latin typeface="Roboto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" y="4384796"/>
            <a:ext cx="7162799" cy="6061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78883" lvl="1" indent="-389442" algn="ctr">
              <a:lnSpc>
                <a:spcPts val="5051"/>
              </a:lnSpc>
              <a:buFont typeface="Arial"/>
              <a:buChar char="•"/>
            </a:pPr>
            <a:r>
              <a:rPr lang="en-US" sz="3607" dirty="0" err="1">
                <a:solidFill>
                  <a:srgbClr val="FFFFFF"/>
                </a:solidFill>
                <a:latin typeface="Roboto Bold"/>
              </a:rPr>
              <a:t>Tăng</a:t>
            </a:r>
            <a:r>
              <a:rPr lang="en-US" sz="3607" dirty="0">
                <a:solidFill>
                  <a:srgbClr val="FFFFFF"/>
                </a:solidFill>
                <a:latin typeface="Roboto Bold"/>
              </a:rPr>
              <a:t> </a:t>
            </a:r>
            <a:r>
              <a:rPr lang="en-US" sz="3607" dirty="0" err="1">
                <a:solidFill>
                  <a:srgbClr val="FFFFFF"/>
                </a:solidFill>
                <a:latin typeface="Roboto Bold"/>
              </a:rPr>
              <a:t>số</a:t>
            </a:r>
            <a:r>
              <a:rPr lang="en-US" sz="3607" dirty="0">
                <a:solidFill>
                  <a:srgbClr val="FFFFFF"/>
                </a:solidFill>
                <a:latin typeface="Roboto Bold"/>
              </a:rPr>
              <a:t> </a:t>
            </a:r>
            <a:r>
              <a:rPr lang="en-US" sz="3607" dirty="0" err="1">
                <a:solidFill>
                  <a:srgbClr val="FFFFFF"/>
                </a:solidFill>
                <a:latin typeface="Roboto Bold"/>
              </a:rPr>
              <a:t>lượng</a:t>
            </a:r>
            <a:r>
              <a:rPr lang="en-US" sz="3607" dirty="0">
                <a:solidFill>
                  <a:srgbClr val="FFFFFF"/>
                </a:solidFill>
                <a:latin typeface="Roboto Bold"/>
              </a:rPr>
              <a:t> </a:t>
            </a:r>
            <a:r>
              <a:rPr lang="en-US" sz="3607" dirty="0" err="1">
                <a:solidFill>
                  <a:srgbClr val="FFFFFF"/>
                </a:solidFill>
                <a:latin typeface="Roboto Bold"/>
              </a:rPr>
              <a:t>khách</a:t>
            </a:r>
            <a:r>
              <a:rPr lang="en-US" sz="3607" dirty="0">
                <a:solidFill>
                  <a:srgbClr val="FFFFFF"/>
                </a:solidFill>
                <a:latin typeface="Roboto Bold"/>
              </a:rPr>
              <a:t> </a:t>
            </a:r>
            <a:r>
              <a:rPr lang="en-US" sz="3607" dirty="0" err="1">
                <a:solidFill>
                  <a:srgbClr val="FFFFFF"/>
                </a:solidFill>
                <a:latin typeface="Roboto Bold"/>
              </a:rPr>
              <a:t>hàng</a:t>
            </a:r>
            <a:r>
              <a:rPr lang="en-US" sz="3607" dirty="0">
                <a:solidFill>
                  <a:srgbClr val="FFFFFF"/>
                </a:solidFill>
                <a:latin typeface="Roboto Bold"/>
              </a:rPr>
              <a:t> </a:t>
            </a:r>
            <a:r>
              <a:rPr lang="en-US" sz="3607" dirty="0" err="1">
                <a:solidFill>
                  <a:srgbClr val="FFFFFF"/>
                </a:solidFill>
                <a:latin typeface="Roboto Bold"/>
              </a:rPr>
              <a:t>tốt</a:t>
            </a:r>
            <a:endParaRPr lang="en-US" sz="3607" dirty="0">
              <a:solidFill>
                <a:srgbClr val="FFFFFF"/>
              </a:solidFill>
              <a:latin typeface="Roboto Bold"/>
            </a:endParaRPr>
          </a:p>
        </p:txBody>
      </p:sp>
    </p:spTree>
  </p:cSld>
  <p:clrMapOvr>
    <a:masterClrMapping/>
  </p:clrMapOvr>
  <p:transition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1B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017838" y="1892281"/>
            <a:ext cx="9635719" cy="7495961"/>
          </a:xfrm>
          <a:custGeom>
            <a:avLst/>
            <a:gdLst/>
            <a:ahLst/>
            <a:cxnLst/>
            <a:rect l="l" t="t" r="r" b="b"/>
            <a:pathLst>
              <a:path w="9635718" h="7495961">
                <a:moveTo>
                  <a:pt x="0" y="0"/>
                </a:moveTo>
                <a:lnTo>
                  <a:pt x="9635718" y="0"/>
                </a:lnTo>
                <a:lnTo>
                  <a:pt x="9635718" y="7495962"/>
                </a:lnTo>
                <a:lnTo>
                  <a:pt x="0" y="74959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>
            <a:off x="2410691" y="2990839"/>
            <a:ext cx="0" cy="4305325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AutoShape 4"/>
          <p:cNvSpPr/>
          <p:nvPr/>
        </p:nvSpPr>
        <p:spPr>
          <a:xfrm>
            <a:off x="805729" y="4059383"/>
            <a:ext cx="6492240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" name="AutoShape 5"/>
          <p:cNvSpPr/>
          <p:nvPr/>
        </p:nvSpPr>
        <p:spPr>
          <a:xfrm>
            <a:off x="805729" y="5562404"/>
            <a:ext cx="6492240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6" name="AutoShape 6"/>
          <p:cNvSpPr/>
          <p:nvPr/>
        </p:nvSpPr>
        <p:spPr>
          <a:xfrm>
            <a:off x="4988671" y="2990839"/>
            <a:ext cx="0" cy="4305325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346967" y="5958540"/>
            <a:ext cx="1906488" cy="8627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8"/>
              </a:lnSpc>
              <a:spcBef>
                <a:spcPct val="0"/>
              </a:spcBef>
            </a:pPr>
            <a:r>
              <a:rPr lang="en-US" sz="5199">
                <a:solidFill>
                  <a:srgbClr val="FFFFFF"/>
                </a:solidFill>
                <a:latin typeface="DejaVu Serif Bold"/>
              </a:rPr>
              <a:t>Good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291560" y="3001252"/>
            <a:ext cx="1906488" cy="8627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8"/>
              </a:lnSpc>
              <a:spcBef>
                <a:spcPct val="0"/>
              </a:spcBef>
            </a:pPr>
            <a:r>
              <a:rPr lang="en-US" sz="5199">
                <a:solidFill>
                  <a:srgbClr val="FFFFFF"/>
                </a:solidFill>
                <a:latin typeface="DejaVu Serif Bold"/>
              </a:rPr>
              <a:t>Good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05730" y="4306265"/>
            <a:ext cx="1603525" cy="8627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8"/>
              </a:lnSpc>
              <a:spcBef>
                <a:spcPct val="0"/>
              </a:spcBef>
            </a:pPr>
            <a:r>
              <a:rPr lang="en-US" sz="5199" dirty="0">
                <a:solidFill>
                  <a:srgbClr val="FFFFFF"/>
                </a:solidFill>
                <a:latin typeface="DejaVu Serif Bold"/>
              </a:rPr>
              <a:t>Bad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975818" y="3001252"/>
            <a:ext cx="1709965" cy="8627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8"/>
              </a:lnSpc>
              <a:spcBef>
                <a:spcPct val="0"/>
              </a:spcBef>
            </a:pPr>
            <a:r>
              <a:rPr lang="en-US" sz="5199" dirty="0">
                <a:solidFill>
                  <a:srgbClr val="FFFFFF"/>
                </a:solidFill>
                <a:latin typeface="DejaVu Serif Bold"/>
              </a:rPr>
              <a:t>Bad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780730" y="4306265"/>
            <a:ext cx="1837903" cy="8627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8"/>
              </a:lnSpc>
              <a:spcBef>
                <a:spcPct val="0"/>
              </a:spcBef>
            </a:pPr>
            <a:r>
              <a:rPr lang="en-US" sz="5199">
                <a:solidFill>
                  <a:srgbClr val="FFFFFF"/>
                </a:solidFill>
                <a:latin typeface="DejaVu Serif Bold"/>
              </a:rPr>
              <a:t>7825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150597" y="4306265"/>
            <a:ext cx="1837903" cy="8627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8"/>
              </a:lnSpc>
              <a:spcBef>
                <a:spcPct val="0"/>
              </a:spcBef>
            </a:pPr>
            <a:r>
              <a:rPr lang="en-US" sz="5199">
                <a:solidFill>
                  <a:srgbClr val="FFFFFF"/>
                </a:solidFill>
                <a:latin typeface="DejaVu Serif Bold"/>
              </a:rPr>
              <a:t>4188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010483" y="5981504"/>
            <a:ext cx="1378396" cy="8627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8"/>
              </a:lnSpc>
              <a:spcBef>
                <a:spcPct val="0"/>
              </a:spcBef>
            </a:pPr>
            <a:r>
              <a:rPr lang="en-US" sz="5199">
                <a:solidFill>
                  <a:srgbClr val="FFFFFF"/>
                </a:solidFill>
                <a:latin typeface="DejaVu Serif Bold"/>
              </a:rPr>
              <a:t>630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360146" y="5958540"/>
            <a:ext cx="1837903" cy="8627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8"/>
              </a:lnSpc>
              <a:spcBef>
                <a:spcPct val="0"/>
              </a:spcBef>
            </a:pPr>
            <a:r>
              <a:rPr lang="en-US" sz="5199">
                <a:solidFill>
                  <a:srgbClr val="FFFFFF"/>
                </a:solidFill>
                <a:latin typeface="DejaVu Serif Bold"/>
              </a:rPr>
              <a:t>5172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300211" y="8048637"/>
            <a:ext cx="5439916" cy="8627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8"/>
              </a:lnSpc>
              <a:spcBef>
                <a:spcPct val="0"/>
              </a:spcBef>
            </a:pPr>
            <a:r>
              <a:rPr lang="en-US" sz="5199">
                <a:solidFill>
                  <a:srgbClr val="FFFFFF"/>
                </a:solidFill>
                <a:latin typeface="DejaVu Serif Bold"/>
              </a:rPr>
              <a:t>Accuracy: 0.73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083651" y="187185"/>
            <a:ext cx="5260749" cy="13220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117"/>
              </a:lnSpc>
              <a:spcBef>
                <a:spcPct val="0"/>
              </a:spcBef>
            </a:pPr>
            <a:r>
              <a:rPr lang="en-US" sz="7940" dirty="0">
                <a:solidFill>
                  <a:srgbClr val="CCA24C"/>
                </a:solidFill>
                <a:latin typeface="Roboto Bold"/>
              </a:rPr>
              <a:t>KẾT QUẢ</a:t>
            </a:r>
          </a:p>
        </p:txBody>
      </p:sp>
    </p:spTree>
  </p:cSld>
  <p:clrMapOvr>
    <a:masterClrMapping/>
  </p:clrMapOvr>
  <p:transition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1B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298182" y="6258737"/>
            <a:ext cx="10358839" cy="5011088"/>
          </a:xfrm>
          <a:custGeom>
            <a:avLst/>
            <a:gdLst/>
            <a:ahLst/>
            <a:cxnLst/>
            <a:rect l="l" t="t" r="r" b="b"/>
            <a:pathLst>
              <a:path w="10358838" h="5011088">
                <a:moveTo>
                  <a:pt x="0" y="0"/>
                </a:moveTo>
                <a:lnTo>
                  <a:pt x="10358838" y="0"/>
                </a:lnTo>
                <a:lnTo>
                  <a:pt x="10358838" y="5011088"/>
                </a:lnTo>
                <a:lnTo>
                  <a:pt x="0" y="50110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2030401" y="2837187"/>
            <a:ext cx="3546559" cy="3546559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C7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9227345" y="6258737"/>
            <a:ext cx="10358839" cy="5011088"/>
          </a:xfrm>
          <a:custGeom>
            <a:avLst/>
            <a:gdLst/>
            <a:ahLst/>
            <a:cxnLst/>
            <a:rect l="l" t="t" r="r" b="b"/>
            <a:pathLst>
              <a:path w="10358838" h="5011088">
                <a:moveTo>
                  <a:pt x="0" y="0"/>
                </a:moveTo>
                <a:lnTo>
                  <a:pt x="10358838" y="0"/>
                </a:lnTo>
                <a:lnTo>
                  <a:pt x="10358838" y="5011088"/>
                </a:lnTo>
                <a:lnTo>
                  <a:pt x="0" y="50110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7370722" y="2837187"/>
            <a:ext cx="3546559" cy="3546559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C7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7495724" y="2962195"/>
            <a:ext cx="3296555" cy="3296543"/>
            <a:chOff x="0" y="0"/>
            <a:chExt cx="6350000" cy="634997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2155401" y="2962195"/>
            <a:ext cx="3296555" cy="3296543"/>
            <a:chOff x="0" y="0"/>
            <a:chExt cx="6350000" cy="634997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2711043" y="2837187"/>
            <a:ext cx="3546559" cy="3546559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C7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2836045" y="2962195"/>
            <a:ext cx="3296555" cy="3296543"/>
            <a:chOff x="0" y="0"/>
            <a:chExt cx="6350000" cy="6349975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-9657816" y="-1211359"/>
            <a:ext cx="15646271" cy="1867539"/>
            <a:chOff x="0" y="0"/>
            <a:chExt cx="4301319" cy="513405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4301320" cy="513405"/>
            </a:xfrm>
            <a:custGeom>
              <a:avLst/>
              <a:gdLst/>
              <a:ahLst/>
              <a:cxnLst/>
              <a:rect l="l" t="t" r="r" b="b"/>
              <a:pathLst>
                <a:path w="4301320" h="513405">
                  <a:moveTo>
                    <a:pt x="203200" y="0"/>
                  </a:moveTo>
                  <a:lnTo>
                    <a:pt x="4301320" y="0"/>
                  </a:lnTo>
                  <a:lnTo>
                    <a:pt x="4098120" y="513405"/>
                  </a:lnTo>
                  <a:lnTo>
                    <a:pt x="0" y="51340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FC7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101600" y="-47625"/>
              <a:ext cx="4098119" cy="5610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2299547" y="9630820"/>
            <a:ext cx="15646271" cy="1867539"/>
            <a:chOff x="0" y="0"/>
            <a:chExt cx="4301319" cy="513405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4301320" cy="513405"/>
            </a:xfrm>
            <a:custGeom>
              <a:avLst/>
              <a:gdLst/>
              <a:ahLst/>
              <a:cxnLst/>
              <a:rect l="l" t="t" r="r" b="b"/>
              <a:pathLst>
                <a:path w="4301320" h="513405">
                  <a:moveTo>
                    <a:pt x="203200" y="0"/>
                  </a:moveTo>
                  <a:lnTo>
                    <a:pt x="4301320" y="0"/>
                  </a:lnTo>
                  <a:lnTo>
                    <a:pt x="4098120" y="513405"/>
                  </a:lnTo>
                  <a:lnTo>
                    <a:pt x="0" y="51340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FC7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101600" y="-47625"/>
              <a:ext cx="4098119" cy="5610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5" name="Freeform 25"/>
          <p:cNvSpPr/>
          <p:nvPr/>
        </p:nvSpPr>
        <p:spPr>
          <a:xfrm>
            <a:off x="14252145" y="1296226"/>
            <a:ext cx="3007155" cy="767068"/>
          </a:xfrm>
          <a:custGeom>
            <a:avLst/>
            <a:gdLst/>
            <a:ahLst/>
            <a:cxnLst/>
            <a:rect l="l" t="t" r="r" b="b"/>
            <a:pathLst>
              <a:path w="3007155" h="767068">
                <a:moveTo>
                  <a:pt x="0" y="0"/>
                </a:moveTo>
                <a:lnTo>
                  <a:pt x="3007155" y="0"/>
                </a:lnTo>
                <a:lnTo>
                  <a:pt x="3007155" y="767068"/>
                </a:lnTo>
                <a:lnTo>
                  <a:pt x="0" y="7670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250813" b="-3974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6" name="Freeform 26"/>
          <p:cNvSpPr/>
          <p:nvPr/>
        </p:nvSpPr>
        <p:spPr>
          <a:xfrm>
            <a:off x="7495723" y="2962195"/>
            <a:ext cx="3330600" cy="3330600"/>
          </a:xfrm>
          <a:custGeom>
            <a:avLst/>
            <a:gdLst/>
            <a:ahLst/>
            <a:cxnLst/>
            <a:rect l="l" t="t" r="r" b="b"/>
            <a:pathLst>
              <a:path w="3330600" h="3330600">
                <a:moveTo>
                  <a:pt x="0" y="0"/>
                </a:moveTo>
                <a:lnTo>
                  <a:pt x="3330599" y="0"/>
                </a:lnTo>
                <a:lnTo>
                  <a:pt x="3330599" y="3330600"/>
                </a:lnTo>
                <a:lnTo>
                  <a:pt x="0" y="33306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7" name="TextBox 27"/>
          <p:cNvSpPr txBox="1"/>
          <p:nvPr/>
        </p:nvSpPr>
        <p:spPr>
          <a:xfrm>
            <a:off x="1461033" y="1172400"/>
            <a:ext cx="9597855" cy="929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846"/>
              </a:lnSpc>
            </a:pPr>
            <a:r>
              <a:rPr lang="en-US" sz="5604">
                <a:solidFill>
                  <a:srgbClr val="FFC700"/>
                </a:solidFill>
                <a:latin typeface="Roboto Bold"/>
              </a:rPr>
              <a:t>THÀNH VIÊN NHÓM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888792" y="7201777"/>
            <a:ext cx="3829773" cy="436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3"/>
              </a:lnSpc>
            </a:pPr>
            <a:r>
              <a:rPr lang="en-US" sz="2924">
                <a:solidFill>
                  <a:srgbClr val="FFFFFF"/>
                </a:solidFill>
                <a:latin typeface="Roboto Bold"/>
              </a:rPr>
              <a:t>Trần Hoàng Nam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7229114" y="7201776"/>
            <a:ext cx="3829773" cy="436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3"/>
              </a:lnSpc>
            </a:pPr>
            <a:r>
              <a:rPr lang="en-US" sz="2924">
                <a:solidFill>
                  <a:srgbClr val="FFFFFF"/>
                </a:solidFill>
                <a:latin typeface="Roboto Bold"/>
              </a:rPr>
              <a:t>Vương Hoàng Giang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815932" y="7903458"/>
            <a:ext cx="3975493" cy="3460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31"/>
              </a:lnSpc>
            </a:pPr>
            <a:r>
              <a:rPr lang="en-US" sz="2093">
                <a:solidFill>
                  <a:srgbClr val="FFFFFF"/>
                </a:solidFill>
                <a:latin typeface="Roboto"/>
              </a:rPr>
              <a:t>MSV:A44221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2507603" y="7903458"/>
            <a:ext cx="3975493" cy="3460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31"/>
              </a:lnSpc>
            </a:pPr>
            <a:r>
              <a:rPr lang="en-US" sz="2093">
                <a:solidFill>
                  <a:srgbClr val="FFFFFF"/>
                </a:solidFill>
                <a:latin typeface="Roboto"/>
              </a:rPr>
              <a:t>MSV: A44541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2569436" y="7201776"/>
            <a:ext cx="3829773" cy="436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3"/>
              </a:lnSpc>
            </a:pPr>
            <a:r>
              <a:rPr lang="en-US" sz="2924">
                <a:solidFill>
                  <a:srgbClr val="FFFFFF"/>
                </a:solidFill>
                <a:latin typeface="Roboto Bold"/>
              </a:rPr>
              <a:t>Nguyễn Anh Quân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7184828" y="7903458"/>
            <a:ext cx="3975493" cy="3460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31"/>
              </a:lnSpc>
            </a:pPr>
            <a:r>
              <a:rPr lang="en-US" sz="2093">
                <a:solidFill>
                  <a:srgbClr val="FFFFFF"/>
                </a:solidFill>
                <a:latin typeface="Roboto"/>
              </a:rPr>
              <a:t>MSV:A44526</a:t>
            </a:r>
          </a:p>
        </p:txBody>
      </p:sp>
      <p:sp>
        <p:nvSpPr>
          <p:cNvPr id="34" name="Freeform 34"/>
          <p:cNvSpPr/>
          <p:nvPr/>
        </p:nvSpPr>
        <p:spPr>
          <a:xfrm>
            <a:off x="12836044" y="2928137"/>
            <a:ext cx="3330600" cy="3330600"/>
          </a:xfrm>
          <a:custGeom>
            <a:avLst/>
            <a:gdLst/>
            <a:ahLst/>
            <a:cxnLst/>
            <a:rect l="l" t="t" r="r" b="b"/>
            <a:pathLst>
              <a:path w="3330600" h="3330600">
                <a:moveTo>
                  <a:pt x="0" y="0"/>
                </a:moveTo>
                <a:lnTo>
                  <a:pt x="3330600" y="0"/>
                </a:lnTo>
                <a:lnTo>
                  <a:pt x="3330600" y="3330600"/>
                </a:lnTo>
                <a:lnTo>
                  <a:pt x="0" y="33306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5" name="Freeform 35"/>
          <p:cNvSpPr/>
          <p:nvPr/>
        </p:nvSpPr>
        <p:spPr>
          <a:xfrm>
            <a:off x="2155401" y="2928137"/>
            <a:ext cx="3330600" cy="3330600"/>
          </a:xfrm>
          <a:custGeom>
            <a:avLst/>
            <a:gdLst/>
            <a:ahLst/>
            <a:cxnLst/>
            <a:rect l="l" t="t" r="r" b="b"/>
            <a:pathLst>
              <a:path w="3330600" h="3330600">
                <a:moveTo>
                  <a:pt x="0" y="0"/>
                </a:moveTo>
                <a:lnTo>
                  <a:pt x="3330600" y="0"/>
                </a:lnTo>
                <a:lnTo>
                  <a:pt x="3330600" y="3330600"/>
                </a:lnTo>
                <a:lnTo>
                  <a:pt x="0" y="33306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>
    <p:push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1B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782224" y="1954689"/>
            <a:ext cx="12723552" cy="7907555"/>
          </a:xfrm>
          <a:custGeom>
            <a:avLst/>
            <a:gdLst/>
            <a:ahLst/>
            <a:cxnLst/>
            <a:rect l="l" t="t" r="r" b="b"/>
            <a:pathLst>
              <a:path w="12723552" h="7907555">
                <a:moveTo>
                  <a:pt x="0" y="0"/>
                </a:moveTo>
                <a:lnTo>
                  <a:pt x="12723552" y="0"/>
                </a:lnTo>
                <a:lnTo>
                  <a:pt x="12723552" y="7907556"/>
                </a:lnTo>
                <a:lnTo>
                  <a:pt x="0" y="79075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928317" y="187185"/>
            <a:ext cx="17131083" cy="13220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117"/>
              </a:lnSpc>
              <a:spcBef>
                <a:spcPct val="0"/>
              </a:spcBef>
            </a:pPr>
            <a:r>
              <a:rPr lang="en-US" sz="7940" dirty="0">
                <a:solidFill>
                  <a:srgbClr val="CCA24C"/>
                </a:solidFill>
                <a:latin typeface="Roboto Bold"/>
              </a:rPr>
              <a:t>ĐỘ ẢNH HƯỞNG CỦA TỪNG YẾU TỐ</a:t>
            </a:r>
          </a:p>
        </p:txBody>
      </p:sp>
    </p:spTree>
  </p:cSld>
  <p:clrMapOvr>
    <a:masterClrMapping/>
  </p:clrMapOvr>
  <p:transition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8405936" y="1251355"/>
            <a:ext cx="1476128" cy="1762541"/>
          </a:xfrm>
          <a:custGeom>
            <a:avLst/>
            <a:gdLst/>
            <a:ahLst/>
            <a:cxnLst/>
            <a:rect l="l" t="t" r="r" b="b"/>
            <a:pathLst>
              <a:path w="1476128" h="1762541">
                <a:moveTo>
                  <a:pt x="0" y="0"/>
                </a:moveTo>
                <a:lnTo>
                  <a:pt x="1476128" y="0"/>
                </a:lnTo>
                <a:lnTo>
                  <a:pt x="1476128" y="1762541"/>
                </a:lnTo>
                <a:lnTo>
                  <a:pt x="0" y="17625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4096934" y="3308874"/>
            <a:ext cx="10094135" cy="16671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000"/>
              </a:lnSpc>
            </a:pPr>
            <a:r>
              <a:rPr lang="en-US" sz="12500" spc="-375" dirty="0">
                <a:solidFill>
                  <a:srgbClr val="FFFFFF"/>
                </a:solidFill>
                <a:latin typeface="Roboto Bold" panose="020B0604020202020204" charset="0"/>
                <a:ea typeface="Roboto Bold" panose="020B0604020202020204" charset="0"/>
              </a:rPr>
              <a:t>CẢM ƠN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182866" y="5334176"/>
            <a:ext cx="15922271" cy="16671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000"/>
              </a:lnSpc>
            </a:pPr>
            <a:r>
              <a:rPr lang="en-US" sz="12500" spc="-375" dirty="0">
                <a:solidFill>
                  <a:srgbClr val="D6AA66"/>
                </a:solidFill>
                <a:latin typeface="Roboto Bold" panose="020B0604020202020204" charset="0"/>
                <a:ea typeface="Roboto Bold" panose="020B0604020202020204" charset="0"/>
              </a:rPr>
              <a:t>VÌ ĐÃ LẮNG NGHE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839079" y="7044729"/>
            <a:ext cx="8609845" cy="282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84"/>
              </a:lnSpc>
            </a:pPr>
            <a:r>
              <a:rPr lang="en-US" sz="2100" spc="980">
                <a:solidFill>
                  <a:srgbClr val="FFFFFF"/>
                </a:solidFill>
                <a:latin typeface="Roboto"/>
              </a:rPr>
              <a:t>TAM THAI TU</a:t>
            </a:r>
          </a:p>
        </p:txBody>
      </p:sp>
    </p:spTree>
  </p:cSld>
  <p:clrMapOvr>
    <a:masterClrMapping/>
  </p:clrMapOvr>
  <p:transition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467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2876147" y="568553"/>
            <a:ext cx="1989288" cy="0"/>
          </a:xfrm>
          <a:prstGeom prst="line">
            <a:avLst/>
          </a:prstGeom>
          <a:ln w="476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-9657816" y="-1211359"/>
            <a:ext cx="15646271" cy="1867539"/>
            <a:chOff x="0" y="0"/>
            <a:chExt cx="4301319" cy="51340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301320" cy="513405"/>
            </a:xfrm>
            <a:custGeom>
              <a:avLst/>
              <a:gdLst/>
              <a:ahLst/>
              <a:cxnLst/>
              <a:rect l="l" t="t" r="r" b="b"/>
              <a:pathLst>
                <a:path w="4301320" h="513405">
                  <a:moveTo>
                    <a:pt x="203200" y="0"/>
                  </a:moveTo>
                  <a:lnTo>
                    <a:pt x="4301320" y="0"/>
                  </a:lnTo>
                  <a:lnTo>
                    <a:pt x="4098120" y="513405"/>
                  </a:lnTo>
                  <a:lnTo>
                    <a:pt x="0" y="51340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FC7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01600" y="-47625"/>
              <a:ext cx="4098119" cy="5610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2299547" y="9630820"/>
            <a:ext cx="15646271" cy="1867539"/>
            <a:chOff x="0" y="0"/>
            <a:chExt cx="4301319" cy="51340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301320" cy="513405"/>
            </a:xfrm>
            <a:custGeom>
              <a:avLst/>
              <a:gdLst/>
              <a:ahLst/>
              <a:cxnLst/>
              <a:rect l="l" t="t" r="r" b="b"/>
              <a:pathLst>
                <a:path w="4301320" h="513405">
                  <a:moveTo>
                    <a:pt x="203200" y="0"/>
                  </a:moveTo>
                  <a:lnTo>
                    <a:pt x="4301320" y="0"/>
                  </a:lnTo>
                  <a:lnTo>
                    <a:pt x="4098120" y="513405"/>
                  </a:lnTo>
                  <a:lnTo>
                    <a:pt x="0" y="51340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FC7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01600" y="-47625"/>
              <a:ext cx="4098119" cy="5610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333098" y="2099679"/>
            <a:ext cx="4892431" cy="1916624"/>
            <a:chOff x="0" y="0"/>
            <a:chExt cx="1288541" cy="50479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288541" cy="504790"/>
            </a:xfrm>
            <a:custGeom>
              <a:avLst/>
              <a:gdLst/>
              <a:ahLst/>
              <a:cxnLst/>
              <a:rect l="l" t="t" r="r" b="b"/>
              <a:pathLst>
                <a:path w="1288541" h="504790">
                  <a:moveTo>
                    <a:pt x="80704" y="0"/>
                  </a:moveTo>
                  <a:lnTo>
                    <a:pt x="1207838" y="0"/>
                  </a:lnTo>
                  <a:cubicBezTo>
                    <a:pt x="1229242" y="0"/>
                    <a:pt x="1249769" y="8503"/>
                    <a:pt x="1264904" y="23638"/>
                  </a:cubicBezTo>
                  <a:cubicBezTo>
                    <a:pt x="1280039" y="38773"/>
                    <a:pt x="1288541" y="59300"/>
                    <a:pt x="1288541" y="80704"/>
                  </a:cubicBezTo>
                  <a:lnTo>
                    <a:pt x="1288541" y="424086"/>
                  </a:lnTo>
                  <a:cubicBezTo>
                    <a:pt x="1288541" y="445490"/>
                    <a:pt x="1280039" y="466017"/>
                    <a:pt x="1264904" y="481152"/>
                  </a:cubicBezTo>
                  <a:cubicBezTo>
                    <a:pt x="1249769" y="496287"/>
                    <a:pt x="1229242" y="504790"/>
                    <a:pt x="1207838" y="504790"/>
                  </a:cubicBezTo>
                  <a:lnTo>
                    <a:pt x="80704" y="504790"/>
                  </a:lnTo>
                  <a:cubicBezTo>
                    <a:pt x="59300" y="504790"/>
                    <a:pt x="38773" y="496287"/>
                    <a:pt x="23638" y="481152"/>
                  </a:cubicBezTo>
                  <a:cubicBezTo>
                    <a:pt x="8503" y="466017"/>
                    <a:pt x="0" y="445490"/>
                    <a:pt x="0" y="424086"/>
                  </a:cubicBezTo>
                  <a:lnTo>
                    <a:pt x="0" y="80704"/>
                  </a:lnTo>
                  <a:cubicBezTo>
                    <a:pt x="0" y="59300"/>
                    <a:pt x="8503" y="38773"/>
                    <a:pt x="23638" y="23638"/>
                  </a:cubicBezTo>
                  <a:cubicBezTo>
                    <a:pt x="38773" y="8503"/>
                    <a:pt x="59300" y="0"/>
                    <a:pt x="80704" y="0"/>
                  </a:cubicBezTo>
                  <a:close/>
                </a:path>
              </a:pathLst>
            </a:custGeom>
            <a:solidFill>
              <a:srgbClr val="CCA24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1288541" cy="5524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5570444" y="900409"/>
            <a:ext cx="7147112" cy="897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042"/>
              </a:lnSpc>
            </a:pPr>
            <a:r>
              <a:rPr lang="en-US" sz="6973">
                <a:solidFill>
                  <a:srgbClr val="CCA24C"/>
                </a:solidFill>
                <a:latin typeface="Roboto Bold"/>
              </a:rPr>
              <a:t>BUSINESS CARE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054823" y="2354672"/>
            <a:ext cx="3448981" cy="11555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25"/>
              </a:lnSpc>
              <a:spcBef>
                <a:spcPct val="0"/>
              </a:spcBef>
            </a:pPr>
            <a:r>
              <a:rPr lang="en-US" sz="6946">
                <a:solidFill>
                  <a:srgbClr val="FFFFFF"/>
                </a:solidFill>
                <a:latin typeface="Roboto Bold"/>
              </a:rPr>
              <a:t>Mục tiêu</a:t>
            </a:r>
          </a:p>
        </p:txBody>
      </p:sp>
    </p:spTree>
  </p:cSld>
  <p:clrMapOvr>
    <a:masterClrMapping/>
  </p:clrMapOvr>
  <p:transition spd="slow">
    <p:cover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467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2876147" y="568553"/>
            <a:ext cx="1989288" cy="0"/>
          </a:xfrm>
          <a:prstGeom prst="line">
            <a:avLst/>
          </a:prstGeom>
          <a:ln w="476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-9657816" y="-1211359"/>
            <a:ext cx="15646271" cy="1867539"/>
            <a:chOff x="0" y="0"/>
            <a:chExt cx="4301319" cy="51340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301320" cy="513405"/>
            </a:xfrm>
            <a:custGeom>
              <a:avLst/>
              <a:gdLst/>
              <a:ahLst/>
              <a:cxnLst/>
              <a:rect l="l" t="t" r="r" b="b"/>
              <a:pathLst>
                <a:path w="4301320" h="513405">
                  <a:moveTo>
                    <a:pt x="203200" y="0"/>
                  </a:moveTo>
                  <a:lnTo>
                    <a:pt x="4301320" y="0"/>
                  </a:lnTo>
                  <a:lnTo>
                    <a:pt x="4098120" y="513405"/>
                  </a:lnTo>
                  <a:lnTo>
                    <a:pt x="0" y="51340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FC7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01600" y="-47625"/>
              <a:ext cx="4098119" cy="5610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2299547" y="9630820"/>
            <a:ext cx="15646271" cy="1867539"/>
            <a:chOff x="0" y="0"/>
            <a:chExt cx="4301319" cy="51340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301320" cy="513405"/>
            </a:xfrm>
            <a:custGeom>
              <a:avLst/>
              <a:gdLst/>
              <a:ahLst/>
              <a:cxnLst/>
              <a:rect l="l" t="t" r="r" b="b"/>
              <a:pathLst>
                <a:path w="4301320" h="513405">
                  <a:moveTo>
                    <a:pt x="203200" y="0"/>
                  </a:moveTo>
                  <a:lnTo>
                    <a:pt x="4301320" y="0"/>
                  </a:lnTo>
                  <a:lnTo>
                    <a:pt x="4098120" y="513405"/>
                  </a:lnTo>
                  <a:lnTo>
                    <a:pt x="0" y="51340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FC7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01600" y="-47625"/>
              <a:ext cx="4098119" cy="5610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333098" y="2099679"/>
            <a:ext cx="4892431" cy="1916624"/>
            <a:chOff x="0" y="0"/>
            <a:chExt cx="1288541" cy="50479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288541" cy="504790"/>
            </a:xfrm>
            <a:custGeom>
              <a:avLst/>
              <a:gdLst/>
              <a:ahLst/>
              <a:cxnLst/>
              <a:rect l="l" t="t" r="r" b="b"/>
              <a:pathLst>
                <a:path w="1288541" h="504790">
                  <a:moveTo>
                    <a:pt x="80704" y="0"/>
                  </a:moveTo>
                  <a:lnTo>
                    <a:pt x="1207838" y="0"/>
                  </a:lnTo>
                  <a:cubicBezTo>
                    <a:pt x="1229242" y="0"/>
                    <a:pt x="1249769" y="8503"/>
                    <a:pt x="1264904" y="23638"/>
                  </a:cubicBezTo>
                  <a:cubicBezTo>
                    <a:pt x="1280039" y="38773"/>
                    <a:pt x="1288541" y="59300"/>
                    <a:pt x="1288541" y="80704"/>
                  </a:cubicBezTo>
                  <a:lnTo>
                    <a:pt x="1288541" y="424086"/>
                  </a:lnTo>
                  <a:cubicBezTo>
                    <a:pt x="1288541" y="445490"/>
                    <a:pt x="1280039" y="466017"/>
                    <a:pt x="1264904" y="481152"/>
                  </a:cubicBezTo>
                  <a:cubicBezTo>
                    <a:pt x="1249769" y="496287"/>
                    <a:pt x="1229242" y="504790"/>
                    <a:pt x="1207838" y="504790"/>
                  </a:cubicBezTo>
                  <a:lnTo>
                    <a:pt x="80704" y="504790"/>
                  </a:lnTo>
                  <a:cubicBezTo>
                    <a:pt x="59300" y="504790"/>
                    <a:pt x="38773" y="496287"/>
                    <a:pt x="23638" y="481152"/>
                  </a:cubicBezTo>
                  <a:cubicBezTo>
                    <a:pt x="8503" y="466017"/>
                    <a:pt x="0" y="445490"/>
                    <a:pt x="0" y="424086"/>
                  </a:cubicBezTo>
                  <a:lnTo>
                    <a:pt x="0" y="80704"/>
                  </a:lnTo>
                  <a:cubicBezTo>
                    <a:pt x="0" y="59300"/>
                    <a:pt x="8503" y="38773"/>
                    <a:pt x="23638" y="23638"/>
                  </a:cubicBezTo>
                  <a:cubicBezTo>
                    <a:pt x="38773" y="8503"/>
                    <a:pt x="59300" y="0"/>
                    <a:pt x="80704" y="0"/>
                  </a:cubicBezTo>
                  <a:close/>
                </a:path>
              </a:pathLst>
            </a:custGeom>
            <a:solidFill>
              <a:srgbClr val="CCA24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1288541" cy="5524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5570444" y="900409"/>
            <a:ext cx="7147112" cy="897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042"/>
              </a:lnSpc>
            </a:pPr>
            <a:r>
              <a:rPr lang="en-US" sz="6973">
                <a:solidFill>
                  <a:srgbClr val="CCA24C"/>
                </a:solidFill>
                <a:latin typeface="Roboto Bold"/>
              </a:rPr>
              <a:t>BUSINESS CARE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054823" y="2354672"/>
            <a:ext cx="3448981" cy="11555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25"/>
              </a:lnSpc>
              <a:spcBef>
                <a:spcPct val="0"/>
              </a:spcBef>
            </a:pPr>
            <a:r>
              <a:rPr lang="en-US" sz="6946">
                <a:solidFill>
                  <a:srgbClr val="FFFFFF"/>
                </a:solidFill>
                <a:latin typeface="Roboto Bold"/>
              </a:rPr>
              <a:t>Mục tiêu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1333098" y="4637620"/>
            <a:ext cx="4892431" cy="1916624"/>
            <a:chOff x="0" y="0"/>
            <a:chExt cx="1288541" cy="50479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288541" cy="504790"/>
            </a:xfrm>
            <a:custGeom>
              <a:avLst/>
              <a:gdLst/>
              <a:ahLst/>
              <a:cxnLst/>
              <a:rect l="l" t="t" r="r" b="b"/>
              <a:pathLst>
                <a:path w="1288541" h="504790">
                  <a:moveTo>
                    <a:pt x="80704" y="0"/>
                  </a:moveTo>
                  <a:lnTo>
                    <a:pt x="1207838" y="0"/>
                  </a:lnTo>
                  <a:cubicBezTo>
                    <a:pt x="1229242" y="0"/>
                    <a:pt x="1249769" y="8503"/>
                    <a:pt x="1264904" y="23638"/>
                  </a:cubicBezTo>
                  <a:cubicBezTo>
                    <a:pt x="1280039" y="38773"/>
                    <a:pt x="1288541" y="59300"/>
                    <a:pt x="1288541" y="80704"/>
                  </a:cubicBezTo>
                  <a:lnTo>
                    <a:pt x="1288541" y="424086"/>
                  </a:lnTo>
                  <a:cubicBezTo>
                    <a:pt x="1288541" y="445490"/>
                    <a:pt x="1280039" y="466017"/>
                    <a:pt x="1264904" y="481152"/>
                  </a:cubicBezTo>
                  <a:cubicBezTo>
                    <a:pt x="1249769" y="496287"/>
                    <a:pt x="1229242" y="504790"/>
                    <a:pt x="1207838" y="504790"/>
                  </a:cubicBezTo>
                  <a:lnTo>
                    <a:pt x="80704" y="504790"/>
                  </a:lnTo>
                  <a:cubicBezTo>
                    <a:pt x="59300" y="504790"/>
                    <a:pt x="38773" y="496287"/>
                    <a:pt x="23638" y="481152"/>
                  </a:cubicBezTo>
                  <a:cubicBezTo>
                    <a:pt x="8503" y="466017"/>
                    <a:pt x="0" y="445490"/>
                    <a:pt x="0" y="424086"/>
                  </a:cubicBezTo>
                  <a:lnTo>
                    <a:pt x="0" y="80704"/>
                  </a:lnTo>
                  <a:cubicBezTo>
                    <a:pt x="0" y="59300"/>
                    <a:pt x="8503" y="38773"/>
                    <a:pt x="23638" y="23638"/>
                  </a:cubicBezTo>
                  <a:cubicBezTo>
                    <a:pt x="38773" y="8503"/>
                    <a:pt x="59300" y="0"/>
                    <a:pt x="80704" y="0"/>
                  </a:cubicBezTo>
                  <a:close/>
                </a:path>
              </a:pathLst>
            </a:custGeom>
            <a:solidFill>
              <a:srgbClr val="CCA24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1288541" cy="5524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1835927" y="4917447"/>
            <a:ext cx="3886771" cy="11557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29"/>
              </a:lnSpc>
              <a:spcBef>
                <a:spcPct val="0"/>
              </a:spcBef>
            </a:pPr>
            <a:r>
              <a:rPr lang="en-US" sz="6949">
                <a:solidFill>
                  <a:srgbClr val="FFFFFF"/>
                </a:solidFill>
                <a:latin typeface="Roboto Bold"/>
              </a:rPr>
              <a:t>Đối tượng</a:t>
            </a:r>
          </a:p>
        </p:txBody>
      </p:sp>
    </p:spTree>
  </p:cSld>
  <p:clrMapOvr>
    <a:masterClrMapping/>
  </p:clrMapOvr>
  <p:transition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467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2876147" y="568553"/>
            <a:ext cx="1989288" cy="0"/>
          </a:xfrm>
          <a:prstGeom prst="line">
            <a:avLst/>
          </a:prstGeom>
          <a:ln w="476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-9657816" y="-1211359"/>
            <a:ext cx="15646271" cy="1867539"/>
            <a:chOff x="0" y="0"/>
            <a:chExt cx="4301319" cy="51340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301320" cy="513405"/>
            </a:xfrm>
            <a:custGeom>
              <a:avLst/>
              <a:gdLst/>
              <a:ahLst/>
              <a:cxnLst/>
              <a:rect l="l" t="t" r="r" b="b"/>
              <a:pathLst>
                <a:path w="4301320" h="513405">
                  <a:moveTo>
                    <a:pt x="203200" y="0"/>
                  </a:moveTo>
                  <a:lnTo>
                    <a:pt x="4301320" y="0"/>
                  </a:lnTo>
                  <a:lnTo>
                    <a:pt x="4098120" y="513405"/>
                  </a:lnTo>
                  <a:lnTo>
                    <a:pt x="0" y="51340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FC7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01600" y="-47625"/>
              <a:ext cx="4098119" cy="5610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2299547" y="9630820"/>
            <a:ext cx="15646271" cy="1867539"/>
            <a:chOff x="0" y="0"/>
            <a:chExt cx="4301319" cy="51340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301320" cy="513405"/>
            </a:xfrm>
            <a:custGeom>
              <a:avLst/>
              <a:gdLst/>
              <a:ahLst/>
              <a:cxnLst/>
              <a:rect l="l" t="t" r="r" b="b"/>
              <a:pathLst>
                <a:path w="4301320" h="513405">
                  <a:moveTo>
                    <a:pt x="203200" y="0"/>
                  </a:moveTo>
                  <a:lnTo>
                    <a:pt x="4301320" y="0"/>
                  </a:lnTo>
                  <a:lnTo>
                    <a:pt x="4098120" y="513405"/>
                  </a:lnTo>
                  <a:lnTo>
                    <a:pt x="0" y="51340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FC7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01600" y="-47625"/>
              <a:ext cx="4098119" cy="5610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333098" y="2099679"/>
            <a:ext cx="4892431" cy="1916624"/>
            <a:chOff x="0" y="0"/>
            <a:chExt cx="1288541" cy="50479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288541" cy="504790"/>
            </a:xfrm>
            <a:custGeom>
              <a:avLst/>
              <a:gdLst/>
              <a:ahLst/>
              <a:cxnLst/>
              <a:rect l="l" t="t" r="r" b="b"/>
              <a:pathLst>
                <a:path w="1288541" h="504790">
                  <a:moveTo>
                    <a:pt x="80704" y="0"/>
                  </a:moveTo>
                  <a:lnTo>
                    <a:pt x="1207838" y="0"/>
                  </a:lnTo>
                  <a:cubicBezTo>
                    <a:pt x="1229242" y="0"/>
                    <a:pt x="1249769" y="8503"/>
                    <a:pt x="1264904" y="23638"/>
                  </a:cubicBezTo>
                  <a:cubicBezTo>
                    <a:pt x="1280039" y="38773"/>
                    <a:pt x="1288541" y="59300"/>
                    <a:pt x="1288541" y="80704"/>
                  </a:cubicBezTo>
                  <a:lnTo>
                    <a:pt x="1288541" y="424086"/>
                  </a:lnTo>
                  <a:cubicBezTo>
                    <a:pt x="1288541" y="445490"/>
                    <a:pt x="1280039" y="466017"/>
                    <a:pt x="1264904" y="481152"/>
                  </a:cubicBezTo>
                  <a:cubicBezTo>
                    <a:pt x="1249769" y="496287"/>
                    <a:pt x="1229242" y="504790"/>
                    <a:pt x="1207838" y="504790"/>
                  </a:cubicBezTo>
                  <a:lnTo>
                    <a:pt x="80704" y="504790"/>
                  </a:lnTo>
                  <a:cubicBezTo>
                    <a:pt x="59300" y="504790"/>
                    <a:pt x="38773" y="496287"/>
                    <a:pt x="23638" y="481152"/>
                  </a:cubicBezTo>
                  <a:cubicBezTo>
                    <a:pt x="8503" y="466017"/>
                    <a:pt x="0" y="445490"/>
                    <a:pt x="0" y="424086"/>
                  </a:cubicBezTo>
                  <a:lnTo>
                    <a:pt x="0" y="80704"/>
                  </a:lnTo>
                  <a:cubicBezTo>
                    <a:pt x="0" y="59300"/>
                    <a:pt x="8503" y="38773"/>
                    <a:pt x="23638" y="23638"/>
                  </a:cubicBezTo>
                  <a:cubicBezTo>
                    <a:pt x="38773" y="8503"/>
                    <a:pt x="59300" y="0"/>
                    <a:pt x="80704" y="0"/>
                  </a:cubicBezTo>
                  <a:close/>
                </a:path>
              </a:pathLst>
            </a:custGeom>
            <a:solidFill>
              <a:srgbClr val="CCA24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1288541" cy="5524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5570444" y="900409"/>
            <a:ext cx="7147112" cy="897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042"/>
              </a:lnSpc>
            </a:pPr>
            <a:r>
              <a:rPr lang="en-US" sz="6973">
                <a:solidFill>
                  <a:srgbClr val="CCA24C"/>
                </a:solidFill>
                <a:latin typeface="Roboto Bold"/>
              </a:rPr>
              <a:t>BUSINESS CARE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054823" y="2354672"/>
            <a:ext cx="3448981" cy="11555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25"/>
              </a:lnSpc>
              <a:spcBef>
                <a:spcPct val="0"/>
              </a:spcBef>
            </a:pPr>
            <a:r>
              <a:rPr lang="en-US" sz="6946">
                <a:solidFill>
                  <a:srgbClr val="FFFFFF"/>
                </a:solidFill>
                <a:latin typeface="Roboto Bold"/>
              </a:rPr>
              <a:t>Mục tiêu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1333098" y="4637620"/>
            <a:ext cx="4892431" cy="1916624"/>
            <a:chOff x="0" y="0"/>
            <a:chExt cx="1288541" cy="50479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288541" cy="504790"/>
            </a:xfrm>
            <a:custGeom>
              <a:avLst/>
              <a:gdLst/>
              <a:ahLst/>
              <a:cxnLst/>
              <a:rect l="l" t="t" r="r" b="b"/>
              <a:pathLst>
                <a:path w="1288541" h="504790">
                  <a:moveTo>
                    <a:pt x="80704" y="0"/>
                  </a:moveTo>
                  <a:lnTo>
                    <a:pt x="1207838" y="0"/>
                  </a:lnTo>
                  <a:cubicBezTo>
                    <a:pt x="1229242" y="0"/>
                    <a:pt x="1249769" y="8503"/>
                    <a:pt x="1264904" y="23638"/>
                  </a:cubicBezTo>
                  <a:cubicBezTo>
                    <a:pt x="1280039" y="38773"/>
                    <a:pt x="1288541" y="59300"/>
                    <a:pt x="1288541" y="80704"/>
                  </a:cubicBezTo>
                  <a:lnTo>
                    <a:pt x="1288541" y="424086"/>
                  </a:lnTo>
                  <a:cubicBezTo>
                    <a:pt x="1288541" y="445490"/>
                    <a:pt x="1280039" y="466017"/>
                    <a:pt x="1264904" y="481152"/>
                  </a:cubicBezTo>
                  <a:cubicBezTo>
                    <a:pt x="1249769" y="496287"/>
                    <a:pt x="1229242" y="504790"/>
                    <a:pt x="1207838" y="504790"/>
                  </a:cubicBezTo>
                  <a:lnTo>
                    <a:pt x="80704" y="504790"/>
                  </a:lnTo>
                  <a:cubicBezTo>
                    <a:pt x="59300" y="504790"/>
                    <a:pt x="38773" y="496287"/>
                    <a:pt x="23638" y="481152"/>
                  </a:cubicBezTo>
                  <a:cubicBezTo>
                    <a:pt x="8503" y="466017"/>
                    <a:pt x="0" y="445490"/>
                    <a:pt x="0" y="424086"/>
                  </a:cubicBezTo>
                  <a:lnTo>
                    <a:pt x="0" y="80704"/>
                  </a:lnTo>
                  <a:cubicBezTo>
                    <a:pt x="0" y="59300"/>
                    <a:pt x="8503" y="38773"/>
                    <a:pt x="23638" y="23638"/>
                  </a:cubicBezTo>
                  <a:cubicBezTo>
                    <a:pt x="38773" y="8503"/>
                    <a:pt x="59300" y="0"/>
                    <a:pt x="80704" y="0"/>
                  </a:cubicBezTo>
                  <a:close/>
                </a:path>
              </a:pathLst>
            </a:custGeom>
            <a:solidFill>
              <a:srgbClr val="CCA24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1288541" cy="5524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1835927" y="4917447"/>
            <a:ext cx="3886771" cy="11557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29"/>
              </a:lnSpc>
              <a:spcBef>
                <a:spcPct val="0"/>
              </a:spcBef>
            </a:pPr>
            <a:r>
              <a:rPr lang="en-US" sz="6949">
                <a:solidFill>
                  <a:srgbClr val="FFFFFF"/>
                </a:solidFill>
                <a:latin typeface="Roboto Bold"/>
              </a:rPr>
              <a:t>Đối tượng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1333098" y="7175563"/>
            <a:ext cx="4892431" cy="1936469"/>
            <a:chOff x="0" y="0"/>
            <a:chExt cx="1354160" cy="535989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354160" cy="535989"/>
            </a:xfrm>
            <a:custGeom>
              <a:avLst/>
              <a:gdLst/>
              <a:ahLst/>
              <a:cxnLst/>
              <a:rect l="l" t="t" r="r" b="b"/>
              <a:pathLst>
                <a:path w="1354160" h="535989">
                  <a:moveTo>
                    <a:pt x="80704" y="0"/>
                  </a:moveTo>
                  <a:lnTo>
                    <a:pt x="1273456" y="0"/>
                  </a:lnTo>
                  <a:cubicBezTo>
                    <a:pt x="1294860" y="0"/>
                    <a:pt x="1315388" y="8503"/>
                    <a:pt x="1330522" y="23638"/>
                  </a:cubicBezTo>
                  <a:cubicBezTo>
                    <a:pt x="1345657" y="38773"/>
                    <a:pt x="1354160" y="59300"/>
                    <a:pt x="1354160" y="80704"/>
                  </a:cubicBezTo>
                  <a:lnTo>
                    <a:pt x="1354160" y="455285"/>
                  </a:lnTo>
                  <a:cubicBezTo>
                    <a:pt x="1354160" y="476689"/>
                    <a:pt x="1345657" y="497217"/>
                    <a:pt x="1330522" y="512351"/>
                  </a:cubicBezTo>
                  <a:cubicBezTo>
                    <a:pt x="1315388" y="527486"/>
                    <a:pt x="1294860" y="535989"/>
                    <a:pt x="1273456" y="535989"/>
                  </a:cubicBezTo>
                  <a:lnTo>
                    <a:pt x="80704" y="535989"/>
                  </a:lnTo>
                  <a:cubicBezTo>
                    <a:pt x="59300" y="535989"/>
                    <a:pt x="38773" y="527486"/>
                    <a:pt x="23638" y="512351"/>
                  </a:cubicBezTo>
                  <a:cubicBezTo>
                    <a:pt x="8503" y="497217"/>
                    <a:pt x="0" y="476689"/>
                    <a:pt x="0" y="455285"/>
                  </a:cubicBezTo>
                  <a:lnTo>
                    <a:pt x="0" y="80704"/>
                  </a:lnTo>
                  <a:cubicBezTo>
                    <a:pt x="0" y="59300"/>
                    <a:pt x="8503" y="38773"/>
                    <a:pt x="23638" y="23638"/>
                  </a:cubicBezTo>
                  <a:cubicBezTo>
                    <a:pt x="38773" y="8503"/>
                    <a:pt x="59300" y="0"/>
                    <a:pt x="80704" y="0"/>
                  </a:cubicBezTo>
                  <a:close/>
                </a:path>
              </a:pathLst>
            </a:custGeom>
            <a:solidFill>
              <a:srgbClr val="CCA24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47625"/>
              <a:ext cx="1354160" cy="5836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1216209" y="7535905"/>
            <a:ext cx="4772247" cy="10240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00"/>
              </a:lnSpc>
            </a:pPr>
            <a:r>
              <a:rPr lang="en-US" sz="6143">
                <a:solidFill>
                  <a:srgbClr val="FFFFFF"/>
                </a:solidFill>
                <a:latin typeface="Roboto Bold"/>
              </a:rPr>
              <a:t> Xử lý dữ liệu</a:t>
            </a:r>
          </a:p>
        </p:txBody>
      </p:sp>
    </p:spTree>
  </p:cSld>
  <p:clrMapOvr>
    <a:masterClrMapping/>
  </p:clrMapOvr>
  <p:transition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467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2876147" y="568553"/>
            <a:ext cx="1989288" cy="0"/>
          </a:xfrm>
          <a:prstGeom prst="line">
            <a:avLst/>
          </a:prstGeom>
          <a:ln w="476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-9657816" y="-1211359"/>
            <a:ext cx="15646271" cy="1867539"/>
            <a:chOff x="0" y="0"/>
            <a:chExt cx="4301319" cy="51340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301320" cy="513405"/>
            </a:xfrm>
            <a:custGeom>
              <a:avLst/>
              <a:gdLst/>
              <a:ahLst/>
              <a:cxnLst/>
              <a:rect l="l" t="t" r="r" b="b"/>
              <a:pathLst>
                <a:path w="4301320" h="513405">
                  <a:moveTo>
                    <a:pt x="203200" y="0"/>
                  </a:moveTo>
                  <a:lnTo>
                    <a:pt x="4301320" y="0"/>
                  </a:lnTo>
                  <a:lnTo>
                    <a:pt x="4098120" y="513405"/>
                  </a:lnTo>
                  <a:lnTo>
                    <a:pt x="0" y="51340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FC7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01600" y="-47625"/>
              <a:ext cx="4098119" cy="5610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2299547" y="9630820"/>
            <a:ext cx="15646271" cy="1867539"/>
            <a:chOff x="0" y="0"/>
            <a:chExt cx="4301319" cy="51340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301320" cy="513405"/>
            </a:xfrm>
            <a:custGeom>
              <a:avLst/>
              <a:gdLst/>
              <a:ahLst/>
              <a:cxnLst/>
              <a:rect l="l" t="t" r="r" b="b"/>
              <a:pathLst>
                <a:path w="4301320" h="513405">
                  <a:moveTo>
                    <a:pt x="203200" y="0"/>
                  </a:moveTo>
                  <a:lnTo>
                    <a:pt x="4301320" y="0"/>
                  </a:lnTo>
                  <a:lnTo>
                    <a:pt x="4098120" y="513405"/>
                  </a:lnTo>
                  <a:lnTo>
                    <a:pt x="0" y="51340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FC7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01600" y="-47625"/>
              <a:ext cx="4098119" cy="5610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333098" y="2099679"/>
            <a:ext cx="4892431" cy="1916624"/>
            <a:chOff x="0" y="0"/>
            <a:chExt cx="1288541" cy="50479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288541" cy="504790"/>
            </a:xfrm>
            <a:custGeom>
              <a:avLst/>
              <a:gdLst/>
              <a:ahLst/>
              <a:cxnLst/>
              <a:rect l="l" t="t" r="r" b="b"/>
              <a:pathLst>
                <a:path w="1288541" h="504790">
                  <a:moveTo>
                    <a:pt x="80704" y="0"/>
                  </a:moveTo>
                  <a:lnTo>
                    <a:pt x="1207838" y="0"/>
                  </a:lnTo>
                  <a:cubicBezTo>
                    <a:pt x="1229242" y="0"/>
                    <a:pt x="1249769" y="8503"/>
                    <a:pt x="1264904" y="23638"/>
                  </a:cubicBezTo>
                  <a:cubicBezTo>
                    <a:pt x="1280039" y="38773"/>
                    <a:pt x="1288541" y="59300"/>
                    <a:pt x="1288541" y="80704"/>
                  </a:cubicBezTo>
                  <a:lnTo>
                    <a:pt x="1288541" y="424086"/>
                  </a:lnTo>
                  <a:cubicBezTo>
                    <a:pt x="1288541" y="445490"/>
                    <a:pt x="1280039" y="466017"/>
                    <a:pt x="1264904" y="481152"/>
                  </a:cubicBezTo>
                  <a:cubicBezTo>
                    <a:pt x="1249769" y="496287"/>
                    <a:pt x="1229242" y="504790"/>
                    <a:pt x="1207838" y="504790"/>
                  </a:cubicBezTo>
                  <a:lnTo>
                    <a:pt x="80704" y="504790"/>
                  </a:lnTo>
                  <a:cubicBezTo>
                    <a:pt x="59300" y="504790"/>
                    <a:pt x="38773" y="496287"/>
                    <a:pt x="23638" y="481152"/>
                  </a:cubicBezTo>
                  <a:cubicBezTo>
                    <a:pt x="8503" y="466017"/>
                    <a:pt x="0" y="445490"/>
                    <a:pt x="0" y="424086"/>
                  </a:cubicBezTo>
                  <a:lnTo>
                    <a:pt x="0" y="80704"/>
                  </a:lnTo>
                  <a:cubicBezTo>
                    <a:pt x="0" y="59300"/>
                    <a:pt x="8503" y="38773"/>
                    <a:pt x="23638" y="23638"/>
                  </a:cubicBezTo>
                  <a:cubicBezTo>
                    <a:pt x="38773" y="8503"/>
                    <a:pt x="59300" y="0"/>
                    <a:pt x="80704" y="0"/>
                  </a:cubicBezTo>
                  <a:close/>
                </a:path>
              </a:pathLst>
            </a:custGeom>
            <a:solidFill>
              <a:srgbClr val="CCA24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1288541" cy="5524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5570444" y="900409"/>
            <a:ext cx="7147112" cy="897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042"/>
              </a:lnSpc>
            </a:pPr>
            <a:r>
              <a:rPr lang="en-US" sz="6973">
                <a:solidFill>
                  <a:srgbClr val="CCA24C"/>
                </a:solidFill>
                <a:latin typeface="Roboto Bold"/>
              </a:rPr>
              <a:t>BUSINESS CARE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054823" y="2354672"/>
            <a:ext cx="3448981" cy="11555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25"/>
              </a:lnSpc>
              <a:spcBef>
                <a:spcPct val="0"/>
              </a:spcBef>
            </a:pPr>
            <a:r>
              <a:rPr lang="en-US" sz="6946">
                <a:solidFill>
                  <a:srgbClr val="FFFFFF"/>
                </a:solidFill>
                <a:latin typeface="Roboto Bold"/>
              </a:rPr>
              <a:t>Mục tiêu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1333098" y="4637620"/>
            <a:ext cx="4892431" cy="1916624"/>
            <a:chOff x="0" y="0"/>
            <a:chExt cx="1288541" cy="50479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288541" cy="504790"/>
            </a:xfrm>
            <a:custGeom>
              <a:avLst/>
              <a:gdLst/>
              <a:ahLst/>
              <a:cxnLst/>
              <a:rect l="l" t="t" r="r" b="b"/>
              <a:pathLst>
                <a:path w="1288541" h="504790">
                  <a:moveTo>
                    <a:pt x="80704" y="0"/>
                  </a:moveTo>
                  <a:lnTo>
                    <a:pt x="1207838" y="0"/>
                  </a:lnTo>
                  <a:cubicBezTo>
                    <a:pt x="1229242" y="0"/>
                    <a:pt x="1249769" y="8503"/>
                    <a:pt x="1264904" y="23638"/>
                  </a:cubicBezTo>
                  <a:cubicBezTo>
                    <a:pt x="1280039" y="38773"/>
                    <a:pt x="1288541" y="59300"/>
                    <a:pt x="1288541" y="80704"/>
                  </a:cubicBezTo>
                  <a:lnTo>
                    <a:pt x="1288541" y="424086"/>
                  </a:lnTo>
                  <a:cubicBezTo>
                    <a:pt x="1288541" y="445490"/>
                    <a:pt x="1280039" y="466017"/>
                    <a:pt x="1264904" y="481152"/>
                  </a:cubicBezTo>
                  <a:cubicBezTo>
                    <a:pt x="1249769" y="496287"/>
                    <a:pt x="1229242" y="504790"/>
                    <a:pt x="1207838" y="504790"/>
                  </a:cubicBezTo>
                  <a:lnTo>
                    <a:pt x="80704" y="504790"/>
                  </a:lnTo>
                  <a:cubicBezTo>
                    <a:pt x="59300" y="504790"/>
                    <a:pt x="38773" y="496287"/>
                    <a:pt x="23638" y="481152"/>
                  </a:cubicBezTo>
                  <a:cubicBezTo>
                    <a:pt x="8503" y="466017"/>
                    <a:pt x="0" y="445490"/>
                    <a:pt x="0" y="424086"/>
                  </a:cubicBezTo>
                  <a:lnTo>
                    <a:pt x="0" y="80704"/>
                  </a:lnTo>
                  <a:cubicBezTo>
                    <a:pt x="0" y="59300"/>
                    <a:pt x="8503" y="38773"/>
                    <a:pt x="23638" y="23638"/>
                  </a:cubicBezTo>
                  <a:cubicBezTo>
                    <a:pt x="38773" y="8503"/>
                    <a:pt x="59300" y="0"/>
                    <a:pt x="80704" y="0"/>
                  </a:cubicBezTo>
                  <a:close/>
                </a:path>
              </a:pathLst>
            </a:custGeom>
            <a:solidFill>
              <a:srgbClr val="CCA24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1288541" cy="5524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1835927" y="4917447"/>
            <a:ext cx="3886771" cy="11557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29"/>
              </a:lnSpc>
              <a:spcBef>
                <a:spcPct val="0"/>
              </a:spcBef>
            </a:pPr>
            <a:r>
              <a:rPr lang="en-US" sz="6949">
                <a:solidFill>
                  <a:srgbClr val="FFFFFF"/>
                </a:solidFill>
                <a:latin typeface="Roboto Bold"/>
              </a:rPr>
              <a:t>Đối tượng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1333098" y="7175563"/>
            <a:ext cx="4892431" cy="1936469"/>
            <a:chOff x="0" y="0"/>
            <a:chExt cx="1354160" cy="535989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354160" cy="535989"/>
            </a:xfrm>
            <a:custGeom>
              <a:avLst/>
              <a:gdLst/>
              <a:ahLst/>
              <a:cxnLst/>
              <a:rect l="l" t="t" r="r" b="b"/>
              <a:pathLst>
                <a:path w="1354160" h="535989">
                  <a:moveTo>
                    <a:pt x="80704" y="0"/>
                  </a:moveTo>
                  <a:lnTo>
                    <a:pt x="1273456" y="0"/>
                  </a:lnTo>
                  <a:cubicBezTo>
                    <a:pt x="1294860" y="0"/>
                    <a:pt x="1315388" y="8503"/>
                    <a:pt x="1330522" y="23638"/>
                  </a:cubicBezTo>
                  <a:cubicBezTo>
                    <a:pt x="1345657" y="38773"/>
                    <a:pt x="1354160" y="59300"/>
                    <a:pt x="1354160" y="80704"/>
                  </a:cubicBezTo>
                  <a:lnTo>
                    <a:pt x="1354160" y="455285"/>
                  </a:lnTo>
                  <a:cubicBezTo>
                    <a:pt x="1354160" y="476689"/>
                    <a:pt x="1345657" y="497217"/>
                    <a:pt x="1330522" y="512351"/>
                  </a:cubicBezTo>
                  <a:cubicBezTo>
                    <a:pt x="1315388" y="527486"/>
                    <a:pt x="1294860" y="535989"/>
                    <a:pt x="1273456" y="535989"/>
                  </a:cubicBezTo>
                  <a:lnTo>
                    <a:pt x="80704" y="535989"/>
                  </a:lnTo>
                  <a:cubicBezTo>
                    <a:pt x="59300" y="535989"/>
                    <a:pt x="38773" y="527486"/>
                    <a:pt x="23638" y="512351"/>
                  </a:cubicBezTo>
                  <a:cubicBezTo>
                    <a:pt x="8503" y="497217"/>
                    <a:pt x="0" y="476689"/>
                    <a:pt x="0" y="455285"/>
                  </a:cubicBezTo>
                  <a:lnTo>
                    <a:pt x="0" y="80704"/>
                  </a:lnTo>
                  <a:cubicBezTo>
                    <a:pt x="0" y="59300"/>
                    <a:pt x="8503" y="38773"/>
                    <a:pt x="23638" y="23638"/>
                  </a:cubicBezTo>
                  <a:cubicBezTo>
                    <a:pt x="38773" y="8503"/>
                    <a:pt x="59300" y="0"/>
                    <a:pt x="80704" y="0"/>
                  </a:cubicBezTo>
                  <a:close/>
                </a:path>
              </a:pathLst>
            </a:custGeom>
            <a:solidFill>
              <a:srgbClr val="CCA24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47625"/>
              <a:ext cx="1354160" cy="5836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1216209" y="7535905"/>
            <a:ext cx="4772247" cy="10240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00"/>
              </a:lnSpc>
            </a:pPr>
            <a:r>
              <a:rPr lang="en-US" sz="6143">
                <a:solidFill>
                  <a:srgbClr val="FFFFFF"/>
                </a:solidFill>
                <a:latin typeface="Roboto Bold"/>
              </a:rPr>
              <a:t> Xử lý dữ liệu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11577638" y="3057991"/>
            <a:ext cx="4892431" cy="1916624"/>
            <a:chOff x="0" y="0"/>
            <a:chExt cx="1288541" cy="50479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288541" cy="504790"/>
            </a:xfrm>
            <a:custGeom>
              <a:avLst/>
              <a:gdLst/>
              <a:ahLst/>
              <a:cxnLst/>
              <a:rect l="l" t="t" r="r" b="b"/>
              <a:pathLst>
                <a:path w="1288541" h="504790">
                  <a:moveTo>
                    <a:pt x="80704" y="0"/>
                  </a:moveTo>
                  <a:lnTo>
                    <a:pt x="1207838" y="0"/>
                  </a:lnTo>
                  <a:cubicBezTo>
                    <a:pt x="1229242" y="0"/>
                    <a:pt x="1249769" y="8503"/>
                    <a:pt x="1264904" y="23638"/>
                  </a:cubicBezTo>
                  <a:cubicBezTo>
                    <a:pt x="1280039" y="38773"/>
                    <a:pt x="1288541" y="59300"/>
                    <a:pt x="1288541" y="80704"/>
                  </a:cubicBezTo>
                  <a:lnTo>
                    <a:pt x="1288541" y="424086"/>
                  </a:lnTo>
                  <a:cubicBezTo>
                    <a:pt x="1288541" y="445490"/>
                    <a:pt x="1280039" y="466017"/>
                    <a:pt x="1264904" y="481152"/>
                  </a:cubicBezTo>
                  <a:cubicBezTo>
                    <a:pt x="1249769" y="496287"/>
                    <a:pt x="1229242" y="504790"/>
                    <a:pt x="1207838" y="504790"/>
                  </a:cubicBezTo>
                  <a:lnTo>
                    <a:pt x="80704" y="504790"/>
                  </a:lnTo>
                  <a:cubicBezTo>
                    <a:pt x="59300" y="504790"/>
                    <a:pt x="38773" y="496287"/>
                    <a:pt x="23638" y="481152"/>
                  </a:cubicBezTo>
                  <a:cubicBezTo>
                    <a:pt x="8503" y="466017"/>
                    <a:pt x="0" y="445490"/>
                    <a:pt x="0" y="424086"/>
                  </a:cubicBezTo>
                  <a:lnTo>
                    <a:pt x="0" y="80704"/>
                  </a:lnTo>
                  <a:cubicBezTo>
                    <a:pt x="0" y="59300"/>
                    <a:pt x="8503" y="38773"/>
                    <a:pt x="23638" y="23638"/>
                  </a:cubicBezTo>
                  <a:cubicBezTo>
                    <a:pt x="38773" y="8503"/>
                    <a:pt x="59300" y="0"/>
                    <a:pt x="80704" y="0"/>
                  </a:cubicBezTo>
                  <a:close/>
                </a:path>
              </a:pathLst>
            </a:custGeom>
            <a:solidFill>
              <a:srgbClr val="CCA24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-47625"/>
              <a:ext cx="1288541" cy="5524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11916253" y="3312984"/>
            <a:ext cx="4215200" cy="11555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25"/>
              </a:lnSpc>
              <a:spcBef>
                <a:spcPct val="0"/>
              </a:spcBef>
            </a:pPr>
            <a:r>
              <a:rPr lang="en-US" sz="6946">
                <a:solidFill>
                  <a:srgbClr val="FFFFFF"/>
                </a:solidFill>
                <a:latin typeface="Roboto Bold"/>
              </a:rPr>
              <a:t>Tối ưu hóa</a:t>
            </a:r>
          </a:p>
        </p:txBody>
      </p:sp>
    </p:spTree>
  </p:cSld>
  <p:clrMapOvr>
    <a:masterClrMapping/>
  </p:clrMapOvr>
  <p:transition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467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2876147" y="568553"/>
            <a:ext cx="1989288" cy="0"/>
          </a:xfrm>
          <a:prstGeom prst="line">
            <a:avLst/>
          </a:prstGeom>
          <a:ln w="476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-9657816" y="-1211359"/>
            <a:ext cx="15646271" cy="1867539"/>
            <a:chOff x="0" y="0"/>
            <a:chExt cx="4301319" cy="51340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301320" cy="513405"/>
            </a:xfrm>
            <a:custGeom>
              <a:avLst/>
              <a:gdLst/>
              <a:ahLst/>
              <a:cxnLst/>
              <a:rect l="l" t="t" r="r" b="b"/>
              <a:pathLst>
                <a:path w="4301320" h="513405">
                  <a:moveTo>
                    <a:pt x="203200" y="0"/>
                  </a:moveTo>
                  <a:lnTo>
                    <a:pt x="4301320" y="0"/>
                  </a:lnTo>
                  <a:lnTo>
                    <a:pt x="4098120" y="513405"/>
                  </a:lnTo>
                  <a:lnTo>
                    <a:pt x="0" y="51340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FC7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01600" y="-47625"/>
              <a:ext cx="4098119" cy="5610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2299547" y="9630820"/>
            <a:ext cx="15646271" cy="1867539"/>
            <a:chOff x="0" y="0"/>
            <a:chExt cx="4301319" cy="51340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301320" cy="513405"/>
            </a:xfrm>
            <a:custGeom>
              <a:avLst/>
              <a:gdLst/>
              <a:ahLst/>
              <a:cxnLst/>
              <a:rect l="l" t="t" r="r" b="b"/>
              <a:pathLst>
                <a:path w="4301320" h="513405">
                  <a:moveTo>
                    <a:pt x="203200" y="0"/>
                  </a:moveTo>
                  <a:lnTo>
                    <a:pt x="4301320" y="0"/>
                  </a:lnTo>
                  <a:lnTo>
                    <a:pt x="4098120" y="513405"/>
                  </a:lnTo>
                  <a:lnTo>
                    <a:pt x="0" y="51340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FC7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01600" y="-47625"/>
              <a:ext cx="4098119" cy="5610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333098" y="2099679"/>
            <a:ext cx="4892431" cy="1916624"/>
            <a:chOff x="0" y="0"/>
            <a:chExt cx="1288541" cy="50479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288541" cy="504790"/>
            </a:xfrm>
            <a:custGeom>
              <a:avLst/>
              <a:gdLst/>
              <a:ahLst/>
              <a:cxnLst/>
              <a:rect l="l" t="t" r="r" b="b"/>
              <a:pathLst>
                <a:path w="1288541" h="504790">
                  <a:moveTo>
                    <a:pt x="80704" y="0"/>
                  </a:moveTo>
                  <a:lnTo>
                    <a:pt x="1207838" y="0"/>
                  </a:lnTo>
                  <a:cubicBezTo>
                    <a:pt x="1229242" y="0"/>
                    <a:pt x="1249769" y="8503"/>
                    <a:pt x="1264904" y="23638"/>
                  </a:cubicBezTo>
                  <a:cubicBezTo>
                    <a:pt x="1280039" y="38773"/>
                    <a:pt x="1288541" y="59300"/>
                    <a:pt x="1288541" y="80704"/>
                  </a:cubicBezTo>
                  <a:lnTo>
                    <a:pt x="1288541" y="424086"/>
                  </a:lnTo>
                  <a:cubicBezTo>
                    <a:pt x="1288541" y="445490"/>
                    <a:pt x="1280039" y="466017"/>
                    <a:pt x="1264904" y="481152"/>
                  </a:cubicBezTo>
                  <a:cubicBezTo>
                    <a:pt x="1249769" y="496287"/>
                    <a:pt x="1229242" y="504790"/>
                    <a:pt x="1207838" y="504790"/>
                  </a:cubicBezTo>
                  <a:lnTo>
                    <a:pt x="80704" y="504790"/>
                  </a:lnTo>
                  <a:cubicBezTo>
                    <a:pt x="59300" y="504790"/>
                    <a:pt x="38773" y="496287"/>
                    <a:pt x="23638" y="481152"/>
                  </a:cubicBezTo>
                  <a:cubicBezTo>
                    <a:pt x="8503" y="466017"/>
                    <a:pt x="0" y="445490"/>
                    <a:pt x="0" y="424086"/>
                  </a:cubicBezTo>
                  <a:lnTo>
                    <a:pt x="0" y="80704"/>
                  </a:lnTo>
                  <a:cubicBezTo>
                    <a:pt x="0" y="59300"/>
                    <a:pt x="8503" y="38773"/>
                    <a:pt x="23638" y="23638"/>
                  </a:cubicBezTo>
                  <a:cubicBezTo>
                    <a:pt x="38773" y="8503"/>
                    <a:pt x="59300" y="0"/>
                    <a:pt x="80704" y="0"/>
                  </a:cubicBezTo>
                  <a:close/>
                </a:path>
              </a:pathLst>
            </a:custGeom>
            <a:solidFill>
              <a:srgbClr val="CCA24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1288541" cy="5524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5570444" y="900409"/>
            <a:ext cx="7147112" cy="897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042"/>
              </a:lnSpc>
            </a:pPr>
            <a:r>
              <a:rPr lang="en-US" sz="6973">
                <a:solidFill>
                  <a:srgbClr val="CCA24C"/>
                </a:solidFill>
                <a:latin typeface="Roboto Bold"/>
              </a:rPr>
              <a:t>BUSINESS CARE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054823" y="2354672"/>
            <a:ext cx="3448981" cy="11555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25"/>
              </a:lnSpc>
              <a:spcBef>
                <a:spcPct val="0"/>
              </a:spcBef>
            </a:pPr>
            <a:r>
              <a:rPr lang="en-US" sz="6946">
                <a:solidFill>
                  <a:srgbClr val="FFFFFF"/>
                </a:solidFill>
                <a:latin typeface="Roboto Bold"/>
              </a:rPr>
              <a:t>Mục tiêu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1333098" y="4637620"/>
            <a:ext cx="4892431" cy="1916624"/>
            <a:chOff x="0" y="0"/>
            <a:chExt cx="1288541" cy="50479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288541" cy="504790"/>
            </a:xfrm>
            <a:custGeom>
              <a:avLst/>
              <a:gdLst/>
              <a:ahLst/>
              <a:cxnLst/>
              <a:rect l="l" t="t" r="r" b="b"/>
              <a:pathLst>
                <a:path w="1288541" h="504790">
                  <a:moveTo>
                    <a:pt x="80704" y="0"/>
                  </a:moveTo>
                  <a:lnTo>
                    <a:pt x="1207838" y="0"/>
                  </a:lnTo>
                  <a:cubicBezTo>
                    <a:pt x="1229242" y="0"/>
                    <a:pt x="1249769" y="8503"/>
                    <a:pt x="1264904" y="23638"/>
                  </a:cubicBezTo>
                  <a:cubicBezTo>
                    <a:pt x="1280039" y="38773"/>
                    <a:pt x="1288541" y="59300"/>
                    <a:pt x="1288541" y="80704"/>
                  </a:cubicBezTo>
                  <a:lnTo>
                    <a:pt x="1288541" y="424086"/>
                  </a:lnTo>
                  <a:cubicBezTo>
                    <a:pt x="1288541" y="445490"/>
                    <a:pt x="1280039" y="466017"/>
                    <a:pt x="1264904" y="481152"/>
                  </a:cubicBezTo>
                  <a:cubicBezTo>
                    <a:pt x="1249769" y="496287"/>
                    <a:pt x="1229242" y="504790"/>
                    <a:pt x="1207838" y="504790"/>
                  </a:cubicBezTo>
                  <a:lnTo>
                    <a:pt x="80704" y="504790"/>
                  </a:lnTo>
                  <a:cubicBezTo>
                    <a:pt x="59300" y="504790"/>
                    <a:pt x="38773" y="496287"/>
                    <a:pt x="23638" y="481152"/>
                  </a:cubicBezTo>
                  <a:cubicBezTo>
                    <a:pt x="8503" y="466017"/>
                    <a:pt x="0" y="445490"/>
                    <a:pt x="0" y="424086"/>
                  </a:cubicBezTo>
                  <a:lnTo>
                    <a:pt x="0" y="80704"/>
                  </a:lnTo>
                  <a:cubicBezTo>
                    <a:pt x="0" y="59300"/>
                    <a:pt x="8503" y="38773"/>
                    <a:pt x="23638" y="23638"/>
                  </a:cubicBezTo>
                  <a:cubicBezTo>
                    <a:pt x="38773" y="8503"/>
                    <a:pt x="59300" y="0"/>
                    <a:pt x="80704" y="0"/>
                  </a:cubicBezTo>
                  <a:close/>
                </a:path>
              </a:pathLst>
            </a:custGeom>
            <a:solidFill>
              <a:srgbClr val="CCA24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1288541" cy="5524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1835927" y="4917447"/>
            <a:ext cx="3886771" cy="11557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29"/>
              </a:lnSpc>
              <a:spcBef>
                <a:spcPct val="0"/>
              </a:spcBef>
            </a:pPr>
            <a:r>
              <a:rPr lang="en-US" sz="6949">
                <a:solidFill>
                  <a:srgbClr val="FFFFFF"/>
                </a:solidFill>
                <a:latin typeface="Roboto Bold"/>
              </a:rPr>
              <a:t>Đối tượng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1333098" y="7175563"/>
            <a:ext cx="4892431" cy="1936469"/>
            <a:chOff x="0" y="0"/>
            <a:chExt cx="1354160" cy="535989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354160" cy="535989"/>
            </a:xfrm>
            <a:custGeom>
              <a:avLst/>
              <a:gdLst/>
              <a:ahLst/>
              <a:cxnLst/>
              <a:rect l="l" t="t" r="r" b="b"/>
              <a:pathLst>
                <a:path w="1354160" h="535989">
                  <a:moveTo>
                    <a:pt x="80704" y="0"/>
                  </a:moveTo>
                  <a:lnTo>
                    <a:pt x="1273456" y="0"/>
                  </a:lnTo>
                  <a:cubicBezTo>
                    <a:pt x="1294860" y="0"/>
                    <a:pt x="1315388" y="8503"/>
                    <a:pt x="1330522" y="23638"/>
                  </a:cubicBezTo>
                  <a:cubicBezTo>
                    <a:pt x="1345657" y="38773"/>
                    <a:pt x="1354160" y="59300"/>
                    <a:pt x="1354160" y="80704"/>
                  </a:cubicBezTo>
                  <a:lnTo>
                    <a:pt x="1354160" y="455285"/>
                  </a:lnTo>
                  <a:cubicBezTo>
                    <a:pt x="1354160" y="476689"/>
                    <a:pt x="1345657" y="497217"/>
                    <a:pt x="1330522" y="512351"/>
                  </a:cubicBezTo>
                  <a:cubicBezTo>
                    <a:pt x="1315388" y="527486"/>
                    <a:pt x="1294860" y="535989"/>
                    <a:pt x="1273456" y="535989"/>
                  </a:cubicBezTo>
                  <a:lnTo>
                    <a:pt x="80704" y="535989"/>
                  </a:lnTo>
                  <a:cubicBezTo>
                    <a:pt x="59300" y="535989"/>
                    <a:pt x="38773" y="527486"/>
                    <a:pt x="23638" y="512351"/>
                  </a:cubicBezTo>
                  <a:cubicBezTo>
                    <a:pt x="8503" y="497217"/>
                    <a:pt x="0" y="476689"/>
                    <a:pt x="0" y="455285"/>
                  </a:cubicBezTo>
                  <a:lnTo>
                    <a:pt x="0" y="80704"/>
                  </a:lnTo>
                  <a:cubicBezTo>
                    <a:pt x="0" y="59300"/>
                    <a:pt x="8503" y="38773"/>
                    <a:pt x="23638" y="23638"/>
                  </a:cubicBezTo>
                  <a:cubicBezTo>
                    <a:pt x="38773" y="8503"/>
                    <a:pt x="59300" y="0"/>
                    <a:pt x="80704" y="0"/>
                  </a:cubicBezTo>
                  <a:close/>
                </a:path>
              </a:pathLst>
            </a:custGeom>
            <a:solidFill>
              <a:srgbClr val="CCA24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47625"/>
              <a:ext cx="1354160" cy="5836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1216209" y="7535905"/>
            <a:ext cx="4772247" cy="10240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00"/>
              </a:lnSpc>
            </a:pPr>
            <a:r>
              <a:rPr lang="en-US" sz="6143">
                <a:solidFill>
                  <a:srgbClr val="FFFFFF"/>
                </a:solidFill>
                <a:latin typeface="Roboto Bold"/>
              </a:rPr>
              <a:t> Xử lý dữ liệu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11577638" y="3057991"/>
            <a:ext cx="4892431" cy="1916624"/>
            <a:chOff x="0" y="0"/>
            <a:chExt cx="1288541" cy="50479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288541" cy="504790"/>
            </a:xfrm>
            <a:custGeom>
              <a:avLst/>
              <a:gdLst/>
              <a:ahLst/>
              <a:cxnLst/>
              <a:rect l="l" t="t" r="r" b="b"/>
              <a:pathLst>
                <a:path w="1288541" h="504790">
                  <a:moveTo>
                    <a:pt x="80704" y="0"/>
                  </a:moveTo>
                  <a:lnTo>
                    <a:pt x="1207838" y="0"/>
                  </a:lnTo>
                  <a:cubicBezTo>
                    <a:pt x="1229242" y="0"/>
                    <a:pt x="1249769" y="8503"/>
                    <a:pt x="1264904" y="23638"/>
                  </a:cubicBezTo>
                  <a:cubicBezTo>
                    <a:pt x="1280039" y="38773"/>
                    <a:pt x="1288541" y="59300"/>
                    <a:pt x="1288541" y="80704"/>
                  </a:cubicBezTo>
                  <a:lnTo>
                    <a:pt x="1288541" y="424086"/>
                  </a:lnTo>
                  <a:cubicBezTo>
                    <a:pt x="1288541" y="445490"/>
                    <a:pt x="1280039" y="466017"/>
                    <a:pt x="1264904" y="481152"/>
                  </a:cubicBezTo>
                  <a:cubicBezTo>
                    <a:pt x="1249769" y="496287"/>
                    <a:pt x="1229242" y="504790"/>
                    <a:pt x="1207838" y="504790"/>
                  </a:cubicBezTo>
                  <a:lnTo>
                    <a:pt x="80704" y="504790"/>
                  </a:lnTo>
                  <a:cubicBezTo>
                    <a:pt x="59300" y="504790"/>
                    <a:pt x="38773" y="496287"/>
                    <a:pt x="23638" y="481152"/>
                  </a:cubicBezTo>
                  <a:cubicBezTo>
                    <a:pt x="8503" y="466017"/>
                    <a:pt x="0" y="445490"/>
                    <a:pt x="0" y="424086"/>
                  </a:cubicBezTo>
                  <a:lnTo>
                    <a:pt x="0" y="80704"/>
                  </a:lnTo>
                  <a:cubicBezTo>
                    <a:pt x="0" y="59300"/>
                    <a:pt x="8503" y="38773"/>
                    <a:pt x="23638" y="23638"/>
                  </a:cubicBezTo>
                  <a:cubicBezTo>
                    <a:pt x="38773" y="8503"/>
                    <a:pt x="59300" y="0"/>
                    <a:pt x="80704" y="0"/>
                  </a:cubicBezTo>
                  <a:close/>
                </a:path>
              </a:pathLst>
            </a:custGeom>
            <a:solidFill>
              <a:srgbClr val="CCA24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-47625"/>
              <a:ext cx="1288541" cy="5524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11916253" y="3312984"/>
            <a:ext cx="4215200" cy="11555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25"/>
              </a:lnSpc>
              <a:spcBef>
                <a:spcPct val="0"/>
              </a:spcBef>
            </a:pPr>
            <a:r>
              <a:rPr lang="en-US" sz="6946">
                <a:solidFill>
                  <a:srgbClr val="FFFFFF"/>
                </a:solidFill>
                <a:latin typeface="Roboto Bold"/>
              </a:rPr>
              <a:t>Tối ưu hóa</a:t>
            </a:r>
          </a:p>
        </p:txBody>
      </p:sp>
      <p:grpSp>
        <p:nvGrpSpPr>
          <p:cNvPr id="26" name="Group 26"/>
          <p:cNvGrpSpPr/>
          <p:nvPr/>
        </p:nvGrpSpPr>
        <p:grpSpPr>
          <a:xfrm>
            <a:off x="11577638" y="6118723"/>
            <a:ext cx="4892431" cy="1916624"/>
            <a:chOff x="0" y="0"/>
            <a:chExt cx="1288541" cy="50479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288541" cy="504790"/>
            </a:xfrm>
            <a:custGeom>
              <a:avLst/>
              <a:gdLst/>
              <a:ahLst/>
              <a:cxnLst/>
              <a:rect l="l" t="t" r="r" b="b"/>
              <a:pathLst>
                <a:path w="1288541" h="504790">
                  <a:moveTo>
                    <a:pt x="80704" y="0"/>
                  </a:moveTo>
                  <a:lnTo>
                    <a:pt x="1207838" y="0"/>
                  </a:lnTo>
                  <a:cubicBezTo>
                    <a:pt x="1229242" y="0"/>
                    <a:pt x="1249769" y="8503"/>
                    <a:pt x="1264904" y="23638"/>
                  </a:cubicBezTo>
                  <a:cubicBezTo>
                    <a:pt x="1280039" y="38773"/>
                    <a:pt x="1288541" y="59300"/>
                    <a:pt x="1288541" y="80704"/>
                  </a:cubicBezTo>
                  <a:lnTo>
                    <a:pt x="1288541" y="424086"/>
                  </a:lnTo>
                  <a:cubicBezTo>
                    <a:pt x="1288541" y="445490"/>
                    <a:pt x="1280039" y="466017"/>
                    <a:pt x="1264904" y="481152"/>
                  </a:cubicBezTo>
                  <a:cubicBezTo>
                    <a:pt x="1249769" y="496287"/>
                    <a:pt x="1229242" y="504790"/>
                    <a:pt x="1207838" y="504790"/>
                  </a:cubicBezTo>
                  <a:lnTo>
                    <a:pt x="80704" y="504790"/>
                  </a:lnTo>
                  <a:cubicBezTo>
                    <a:pt x="59300" y="504790"/>
                    <a:pt x="38773" y="496287"/>
                    <a:pt x="23638" y="481152"/>
                  </a:cubicBezTo>
                  <a:cubicBezTo>
                    <a:pt x="8503" y="466017"/>
                    <a:pt x="0" y="445490"/>
                    <a:pt x="0" y="424086"/>
                  </a:cubicBezTo>
                  <a:lnTo>
                    <a:pt x="0" y="80704"/>
                  </a:lnTo>
                  <a:cubicBezTo>
                    <a:pt x="0" y="59300"/>
                    <a:pt x="8503" y="38773"/>
                    <a:pt x="23638" y="23638"/>
                  </a:cubicBezTo>
                  <a:cubicBezTo>
                    <a:pt x="38773" y="8503"/>
                    <a:pt x="59300" y="0"/>
                    <a:pt x="80704" y="0"/>
                  </a:cubicBezTo>
                  <a:close/>
                </a:path>
              </a:pathLst>
            </a:custGeom>
            <a:solidFill>
              <a:srgbClr val="CCA24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-47625"/>
              <a:ext cx="1288541" cy="5524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12284983" y="6373714"/>
            <a:ext cx="3477741" cy="11555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25"/>
              </a:lnSpc>
              <a:spcBef>
                <a:spcPct val="0"/>
              </a:spcBef>
            </a:pPr>
            <a:r>
              <a:rPr lang="en-US" sz="6946">
                <a:solidFill>
                  <a:srgbClr val="FFFFFF"/>
                </a:solidFill>
                <a:latin typeface="Roboto Bold"/>
              </a:rPr>
              <a:t>Đánh giá</a:t>
            </a:r>
          </a:p>
        </p:txBody>
      </p:sp>
    </p:spTree>
  </p:cSld>
  <p:clrMapOvr>
    <a:masterClrMapping/>
  </p:clrMapOvr>
  <p:transition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FBDB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-4171648" y="1293734"/>
            <a:ext cx="9991835" cy="10319567"/>
            <a:chOff x="0" y="0"/>
            <a:chExt cx="6350000" cy="6558280"/>
          </a:xfrm>
        </p:grpSpPr>
        <p:sp>
          <p:nvSpPr>
            <p:cNvPr id="3" name="Freeform 3"/>
            <p:cNvSpPr/>
            <p:nvPr/>
          </p:nvSpPr>
          <p:spPr>
            <a:xfrm>
              <a:off x="74930" y="74930"/>
              <a:ext cx="6200140" cy="6408420"/>
            </a:xfrm>
            <a:custGeom>
              <a:avLst/>
              <a:gdLst/>
              <a:ahLst/>
              <a:cxnLst/>
              <a:rect l="l" t="t" r="r" b="b"/>
              <a:pathLst>
                <a:path w="6200140" h="6408420">
                  <a:moveTo>
                    <a:pt x="6200140" y="5351780"/>
                  </a:moveTo>
                  <a:cubicBezTo>
                    <a:pt x="6200140" y="5935980"/>
                    <a:pt x="5726430" y="6408420"/>
                    <a:pt x="5143500" y="6408420"/>
                  </a:cubicBezTo>
                  <a:lnTo>
                    <a:pt x="1056640" y="6408420"/>
                  </a:lnTo>
                  <a:cubicBezTo>
                    <a:pt x="472440" y="6408420"/>
                    <a:pt x="0" y="5934710"/>
                    <a:pt x="0" y="5351780"/>
                  </a:cubicBezTo>
                  <a:lnTo>
                    <a:pt x="0" y="1056640"/>
                  </a:lnTo>
                  <a:cubicBezTo>
                    <a:pt x="0" y="472440"/>
                    <a:pt x="473710" y="0"/>
                    <a:pt x="1056640" y="0"/>
                  </a:cubicBezTo>
                  <a:lnTo>
                    <a:pt x="5143500" y="0"/>
                  </a:lnTo>
                  <a:cubicBezTo>
                    <a:pt x="5727700" y="0"/>
                    <a:pt x="6200140" y="473710"/>
                    <a:pt x="6200140" y="1056640"/>
                  </a:cubicBezTo>
                  <a:lnTo>
                    <a:pt x="6200140" y="5351780"/>
                  </a:lnTo>
                  <a:close/>
                </a:path>
              </a:pathLst>
            </a:custGeom>
            <a:blipFill>
              <a:blip r:embed="rId2"/>
              <a:stretch>
                <a:fillRect l="-7607" t="-14159" r="-69494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0" y="0"/>
              <a:ext cx="6350000" cy="6558280"/>
            </a:xfrm>
            <a:custGeom>
              <a:avLst/>
              <a:gdLst/>
              <a:ahLst/>
              <a:cxnLst/>
              <a:rect l="l" t="t" r="r" b="b"/>
              <a:pathLst>
                <a:path w="6350000" h="6558280">
                  <a:moveTo>
                    <a:pt x="5218430" y="6558280"/>
                  </a:moveTo>
                  <a:lnTo>
                    <a:pt x="1131570" y="6558280"/>
                  </a:lnTo>
                  <a:cubicBezTo>
                    <a:pt x="508000" y="6558280"/>
                    <a:pt x="0" y="6050280"/>
                    <a:pt x="0" y="5426710"/>
                  </a:cubicBezTo>
                  <a:lnTo>
                    <a:pt x="0" y="1131570"/>
                  </a:lnTo>
                  <a:cubicBezTo>
                    <a:pt x="0" y="508000"/>
                    <a:pt x="508000" y="0"/>
                    <a:pt x="1131570" y="0"/>
                  </a:cubicBezTo>
                  <a:lnTo>
                    <a:pt x="5218430" y="0"/>
                  </a:lnTo>
                  <a:cubicBezTo>
                    <a:pt x="5842000" y="0"/>
                    <a:pt x="6350000" y="508000"/>
                    <a:pt x="6350000" y="1131570"/>
                  </a:cubicBezTo>
                  <a:lnTo>
                    <a:pt x="6350000" y="5425440"/>
                  </a:lnTo>
                  <a:cubicBezTo>
                    <a:pt x="6350000" y="6050280"/>
                    <a:pt x="5842000" y="6558280"/>
                    <a:pt x="5218430" y="6558280"/>
                  </a:cubicBezTo>
                  <a:close/>
                  <a:moveTo>
                    <a:pt x="1131570" y="149860"/>
                  </a:moveTo>
                  <a:cubicBezTo>
                    <a:pt x="590550" y="149860"/>
                    <a:pt x="149860" y="590550"/>
                    <a:pt x="149860" y="1131570"/>
                  </a:cubicBezTo>
                  <a:lnTo>
                    <a:pt x="149860" y="5425440"/>
                  </a:lnTo>
                  <a:cubicBezTo>
                    <a:pt x="149860" y="5966460"/>
                    <a:pt x="590550" y="6407150"/>
                    <a:pt x="1131570" y="6407150"/>
                  </a:cubicBezTo>
                  <a:lnTo>
                    <a:pt x="5218430" y="6407150"/>
                  </a:lnTo>
                  <a:cubicBezTo>
                    <a:pt x="5759450" y="6407150"/>
                    <a:pt x="6200140" y="5966460"/>
                    <a:pt x="6200140" y="5425440"/>
                  </a:cubicBezTo>
                  <a:lnTo>
                    <a:pt x="6200140" y="1131570"/>
                  </a:lnTo>
                  <a:cubicBezTo>
                    <a:pt x="6200140" y="590550"/>
                    <a:pt x="5759450" y="149860"/>
                    <a:pt x="5218430" y="149860"/>
                  </a:cubicBezTo>
                  <a:lnTo>
                    <a:pt x="1131570" y="149860"/>
                  </a:lnTo>
                  <a:close/>
                </a:path>
              </a:pathLst>
            </a:custGeom>
            <a:solidFill>
              <a:srgbClr val="F6F4F4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AutoShape 5"/>
          <p:cNvSpPr/>
          <p:nvPr/>
        </p:nvSpPr>
        <p:spPr>
          <a:xfrm>
            <a:off x="6309505" y="1502887"/>
            <a:ext cx="3920239" cy="0"/>
          </a:xfrm>
          <a:prstGeom prst="line">
            <a:avLst/>
          </a:prstGeom>
          <a:ln w="47625" cap="flat">
            <a:solidFill>
              <a:srgbClr val="CCA24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6152823" y="6453517"/>
            <a:ext cx="10923200" cy="11281481"/>
            <a:chOff x="0" y="0"/>
            <a:chExt cx="6350000" cy="6558280"/>
          </a:xfrm>
        </p:grpSpPr>
        <p:sp>
          <p:nvSpPr>
            <p:cNvPr id="7" name="Freeform 7"/>
            <p:cNvSpPr/>
            <p:nvPr/>
          </p:nvSpPr>
          <p:spPr>
            <a:xfrm>
              <a:off x="74930" y="74930"/>
              <a:ext cx="6200140" cy="6408420"/>
            </a:xfrm>
            <a:custGeom>
              <a:avLst/>
              <a:gdLst/>
              <a:ahLst/>
              <a:cxnLst/>
              <a:rect l="l" t="t" r="r" b="b"/>
              <a:pathLst>
                <a:path w="6200140" h="6408420">
                  <a:moveTo>
                    <a:pt x="6200140" y="5351780"/>
                  </a:moveTo>
                  <a:cubicBezTo>
                    <a:pt x="6200140" y="5935980"/>
                    <a:pt x="5726430" y="6408420"/>
                    <a:pt x="5143500" y="6408420"/>
                  </a:cubicBezTo>
                  <a:lnTo>
                    <a:pt x="1056640" y="6408420"/>
                  </a:lnTo>
                  <a:cubicBezTo>
                    <a:pt x="472440" y="6408420"/>
                    <a:pt x="0" y="5934710"/>
                    <a:pt x="0" y="5351780"/>
                  </a:cubicBezTo>
                  <a:lnTo>
                    <a:pt x="0" y="1056640"/>
                  </a:lnTo>
                  <a:cubicBezTo>
                    <a:pt x="0" y="472440"/>
                    <a:pt x="473710" y="0"/>
                    <a:pt x="1056640" y="0"/>
                  </a:cubicBezTo>
                  <a:lnTo>
                    <a:pt x="5143500" y="0"/>
                  </a:lnTo>
                  <a:cubicBezTo>
                    <a:pt x="5727700" y="0"/>
                    <a:pt x="6200140" y="473710"/>
                    <a:pt x="6200140" y="1056640"/>
                  </a:cubicBezTo>
                  <a:lnTo>
                    <a:pt x="6200140" y="5351780"/>
                  </a:lnTo>
                  <a:close/>
                </a:path>
              </a:pathLst>
            </a:custGeom>
            <a:solidFill>
              <a:srgbClr val="DFE1E3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0" y="0"/>
              <a:ext cx="6350000" cy="6558280"/>
            </a:xfrm>
            <a:custGeom>
              <a:avLst/>
              <a:gdLst/>
              <a:ahLst/>
              <a:cxnLst/>
              <a:rect l="l" t="t" r="r" b="b"/>
              <a:pathLst>
                <a:path w="6350000" h="6558280">
                  <a:moveTo>
                    <a:pt x="5218430" y="6558280"/>
                  </a:moveTo>
                  <a:lnTo>
                    <a:pt x="1131570" y="6558280"/>
                  </a:lnTo>
                  <a:cubicBezTo>
                    <a:pt x="508000" y="6558280"/>
                    <a:pt x="0" y="6050280"/>
                    <a:pt x="0" y="5426710"/>
                  </a:cubicBezTo>
                  <a:lnTo>
                    <a:pt x="0" y="1131570"/>
                  </a:lnTo>
                  <a:cubicBezTo>
                    <a:pt x="0" y="508000"/>
                    <a:pt x="508000" y="0"/>
                    <a:pt x="1131570" y="0"/>
                  </a:cubicBezTo>
                  <a:lnTo>
                    <a:pt x="5218430" y="0"/>
                  </a:lnTo>
                  <a:cubicBezTo>
                    <a:pt x="5842000" y="0"/>
                    <a:pt x="6350000" y="508000"/>
                    <a:pt x="6350000" y="1131570"/>
                  </a:cubicBezTo>
                  <a:lnTo>
                    <a:pt x="6350000" y="5425440"/>
                  </a:lnTo>
                  <a:cubicBezTo>
                    <a:pt x="6350000" y="6050280"/>
                    <a:pt x="5842000" y="6558280"/>
                    <a:pt x="5218430" y="6558280"/>
                  </a:cubicBezTo>
                  <a:close/>
                  <a:moveTo>
                    <a:pt x="1131570" y="149860"/>
                  </a:moveTo>
                  <a:cubicBezTo>
                    <a:pt x="590550" y="149860"/>
                    <a:pt x="149860" y="590550"/>
                    <a:pt x="149860" y="1131570"/>
                  </a:cubicBezTo>
                  <a:lnTo>
                    <a:pt x="149860" y="5425440"/>
                  </a:lnTo>
                  <a:cubicBezTo>
                    <a:pt x="149860" y="5966460"/>
                    <a:pt x="590550" y="6407150"/>
                    <a:pt x="1131570" y="6407150"/>
                  </a:cubicBezTo>
                  <a:lnTo>
                    <a:pt x="5218430" y="6407150"/>
                  </a:lnTo>
                  <a:cubicBezTo>
                    <a:pt x="5759450" y="6407150"/>
                    <a:pt x="6200140" y="5966460"/>
                    <a:pt x="6200140" y="5425440"/>
                  </a:cubicBezTo>
                  <a:lnTo>
                    <a:pt x="6200140" y="1131570"/>
                  </a:lnTo>
                  <a:cubicBezTo>
                    <a:pt x="6200140" y="590550"/>
                    <a:pt x="5759450" y="149860"/>
                    <a:pt x="5218430" y="149860"/>
                  </a:cubicBezTo>
                  <a:lnTo>
                    <a:pt x="1131570" y="149860"/>
                  </a:lnTo>
                  <a:close/>
                </a:path>
              </a:pathLst>
            </a:custGeom>
            <a:solidFill>
              <a:srgbClr val="DFE1E3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6309506" y="715170"/>
            <a:ext cx="9533727" cy="782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60"/>
              </a:lnSpc>
            </a:pPr>
            <a:r>
              <a:rPr lang="en-US" sz="6000">
                <a:solidFill>
                  <a:srgbClr val="9F582C"/>
                </a:solidFill>
                <a:latin typeface="Roboto Bold"/>
              </a:rPr>
              <a:t>KHÁI NIỆM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820187" y="1931566"/>
            <a:ext cx="11798544" cy="1689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64" lvl="1" indent="-345431">
              <a:lnSpc>
                <a:spcPts val="4480"/>
              </a:lnSpc>
              <a:buFont typeface="Arial"/>
              <a:buChar char="•"/>
            </a:pPr>
            <a:r>
              <a:rPr lang="en-US" sz="3200" dirty="0" err="1">
                <a:solidFill>
                  <a:srgbClr val="23467F"/>
                </a:solidFill>
                <a:latin typeface="Roboto Bold"/>
              </a:rPr>
              <a:t>Rủi</a:t>
            </a:r>
            <a:r>
              <a:rPr lang="en-US" sz="3200" dirty="0">
                <a:solidFill>
                  <a:srgbClr val="23467F"/>
                </a:solidFill>
                <a:latin typeface="Roboto Bold"/>
              </a:rPr>
              <a:t> </a:t>
            </a:r>
            <a:r>
              <a:rPr lang="en-US" sz="3200" dirty="0" err="1">
                <a:solidFill>
                  <a:srgbClr val="23467F"/>
                </a:solidFill>
                <a:latin typeface="Roboto Bold"/>
              </a:rPr>
              <a:t>ro</a:t>
            </a:r>
            <a:r>
              <a:rPr lang="en-US" sz="3200" dirty="0">
                <a:solidFill>
                  <a:srgbClr val="23467F"/>
                </a:solidFill>
                <a:latin typeface="Roboto Bold"/>
              </a:rPr>
              <a:t> </a:t>
            </a:r>
            <a:r>
              <a:rPr lang="en-US" sz="3200" dirty="0" err="1">
                <a:solidFill>
                  <a:srgbClr val="23467F"/>
                </a:solidFill>
                <a:latin typeface="Roboto Bold"/>
              </a:rPr>
              <a:t>bảo</a:t>
            </a:r>
            <a:r>
              <a:rPr lang="en-US" sz="3200" dirty="0">
                <a:solidFill>
                  <a:srgbClr val="23467F"/>
                </a:solidFill>
                <a:latin typeface="Roboto Bold"/>
              </a:rPr>
              <a:t> </a:t>
            </a:r>
            <a:r>
              <a:rPr lang="en-US" sz="3200" dirty="0" err="1">
                <a:solidFill>
                  <a:srgbClr val="23467F"/>
                </a:solidFill>
                <a:latin typeface="Roboto Bold"/>
              </a:rPr>
              <a:t>hiểm</a:t>
            </a:r>
            <a:r>
              <a:rPr lang="en-US" sz="3200" dirty="0">
                <a:solidFill>
                  <a:srgbClr val="23467F"/>
                </a:solidFill>
                <a:latin typeface="Roboto Bold"/>
              </a:rPr>
              <a:t> </a:t>
            </a:r>
            <a:r>
              <a:rPr lang="en-US" sz="3200" dirty="0" err="1">
                <a:solidFill>
                  <a:srgbClr val="23467F"/>
                </a:solidFill>
                <a:latin typeface="Roboto Bold"/>
              </a:rPr>
              <a:t>là</a:t>
            </a:r>
            <a:r>
              <a:rPr lang="en-US" sz="3200" dirty="0">
                <a:solidFill>
                  <a:srgbClr val="23467F"/>
                </a:solidFill>
                <a:latin typeface="Roboto Bold"/>
              </a:rPr>
              <a:t> </a:t>
            </a:r>
            <a:r>
              <a:rPr lang="en-US" sz="3200" dirty="0" err="1">
                <a:solidFill>
                  <a:srgbClr val="23467F"/>
                </a:solidFill>
                <a:latin typeface="Roboto Bold"/>
              </a:rPr>
              <a:t>sự</a:t>
            </a:r>
            <a:r>
              <a:rPr lang="en-US" sz="3200" dirty="0">
                <a:solidFill>
                  <a:srgbClr val="23467F"/>
                </a:solidFill>
                <a:latin typeface="Roboto Bold"/>
              </a:rPr>
              <a:t> </a:t>
            </a:r>
            <a:r>
              <a:rPr lang="en-US" sz="3200" dirty="0" err="1">
                <a:solidFill>
                  <a:srgbClr val="23467F"/>
                </a:solidFill>
                <a:latin typeface="Roboto Bold"/>
              </a:rPr>
              <a:t>kiện</a:t>
            </a:r>
            <a:r>
              <a:rPr lang="en-US" sz="3200" dirty="0">
                <a:solidFill>
                  <a:srgbClr val="23467F"/>
                </a:solidFill>
                <a:latin typeface="Roboto Bold"/>
              </a:rPr>
              <a:t> </a:t>
            </a:r>
            <a:r>
              <a:rPr lang="en-US" sz="3200" dirty="0" err="1">
                <a:solidFill>
                  <a:srgbClr val="23467F"/>
                </a:solidFill>
                <a:latin typeface="Roboto Bold"/>
              </a:rPr>
              <a:t>không</a:t>
            </a:r>
            <a:r>
              <a:rPr lang="en-US" sz="3200" dirty="0">
                <a:solidFill>
                  <a:srgbClr val="23467F"/>
                </a:solidFill>
                <a:latin typeface="Roboto Bold"/>
              </a:rPr>
              <a:t> </a:t>
            </a:r>
            <a:r>
              <a:rPr lang="en-US" sz="3200" dirty="0" err="1">
                <a:solidFill>
                  <a:srgbClr val="23467F"/>
                </a:solidFill>
                <a:latin typeface="Roboto Bold"/>
              </a:rPr>
              <a:t>mong</a:t>
            </a:r>
            <a:r>
              <a:rPr lang="en-US" sz="3200" dirty="0">
                <a:solidFill>
                  <a:srgbClr val="23467F"/>
                </a:solidFill>
                <a:latin typeface="Roboto Bold"/>
              </a:rPr>
              <a:t> </a:t>
            </a:r>
            <a:r>
              <a:rPr lang="en-US" sz="3200" dirty="0" err="1">
                <a:solidFill>
                  <a:srgbClr val="23467F"/>
                </a:solidFill>
                <a:latin typeface="Roboto Bold"/>
              </a:rPr>
              <a:t>muốn</a:t>
            </a:r>
            <a:r>
              <a:rPr lang="en-US" sz="3200" dirty="0">
                <a:solidFill>
                  <a:srgbClr val="23467F"/>
                </a:solidFill>
                <a:latin typeface="Roboto Bold"/>
              </a:rPr>
              <a:t> </a:t>
            </a:r>
            <a:r>
              <a:rPr lang="en-US" sz="3200" dirty="0" err="1">
                <a:solidFill>
                  <a:srgbClr val="23467F"/>
                </a:solidFill>
                <a:latin typeface="Roboto Bold"/>
              </a:rPr>
              <a:t>xảy</a:t>
            </a:r>
            <a:r>
              <a:rPr lang="en-US" sz="3200" dirty="0">
                <a:solidFill>
                  <a:srgbClr val="23467F"/>
                </a:solidFill>
                <a:latin typeface="Roboto Bold"/>
              </a:rPr>
              <a:t> </a:t>
            </a:r>
            <a:r>
              <a:rPr lang="en-US" sz="3200" dirty="0" err="1">
                <a:solidFill>
                  <a:srgbClr val="23467F"/>
                </a:solidFill>
                <a:latin typeface="Roboto Bold"/>
              </a:rPr>
              <a:t>ra</a:t>
            </a:r>
            <a:r>
              <a:rPr lang="en-US" sz="3200" dirty="0">
                <a:solidFill>
                  <a:srgbClr val="23467F"/>
                </a:solidFill>
                <a:latin typeface="Roboto Bold"/>
              </a:rPr>
              <a:t> </a:t>
            </a:r>
            <a:r>
              <a:rPr lang="en-US" sz="3200" dirty="0" err="1">
                <a:solidFill>
                  <a:srgbClr val="23467F"/>
                </a:solidFill>
                <a:latin typeface="Roboto Bold"/>
              </a:rPr>
              <a:t>đối</a:t>
            </a:r>
            <a:r>
              <a:rPr lang="en-US" sz="3200" dirty="0">
                <a:solidFill>
                  <a:srgbClr val="23467F"/>
                </a:solidFill>
                <a:latin typeface="Roboto Bold"/>
              </a:rPr>
              <a:t> </a:t>
            </a:r>
            <a:r>
              <a:rPr lang="en-US" sz="3200" dirty="0" err="1">
                <a:solidFill>
                  <a:srgbClr val="23467F"/>
                </a:solidFill>
                <a:latin typeface="Roboto Bold"/>
              </a:rPr>
              <a:t>với</a:t>
            </a:r>
            <a:r>
              <a:rPr lang="en-US" sz="3200" dirty="0">
                <a:solidFill>
                  <a:srgbClr val="23467F"/>
                </a:solidFill>
                <a:latin typeface="Roboto Bold"/>
              </a:rPr>
              <a:t> </a:t>
            </a:r>
            <a:r>
              <a:rPr lang="en-US" sz="3200" dirty="0" err="1">
                <a:solidFill>
                  <a:srgbClr val="23467F"/>
                </a:solidFill>
                <a:latin typeface="Roboto Bold"/>
              </a:rPr>
              <a:t>người</a:t>
            </a:r>
            <a:r>
              <a:rPr lang="en-US" sz="3200" dirty="0">
                <a:solidFill>
                  <a:srgbClr val="23467F"/>
                </a:solidFill>
                <a:latin typeface="Roboto Bold"/>
              </a:rPr>
              <a:t> </a:t>
            </a:r>
            <a:r>
              <a:rPr lang="en-US" sz="3200" dirty="0" err="1">
                <a:solidFill>
                  <a:srgbClr val="23467F"/>
                </a:solidFill>
                <a:latin typeface="Roboto Bold"/>
              </a:rPr>
              <a:t>tham</a:t>
            </a:r>
            <a:r>
              <a:rPr lang="en-US" sz="3200" dirty="0">
                <a:solidFill>
                  <a:srgbClr val="23467F"/>
                </a:solidFill>
                <a:latin typeface="Roboto Bold"/>
              </a:rPr>
              <a:t> </a:t>
            </a:r>
            <a:r>
              <a:rPr lang="en-US" sz="3200" dirty="0" err="1">
                <a:solidFill>
                  <a:srgbClr val="23467F"/>
                </a:solidFill>
                <a:latin typeface="Roboto Bold"/>
              </a:rPr>
              <a:t>gia</a:t>
            </a:r>
            <a:r>
              <a:rPr lang="en-US" sz="3200" dirty="0">
                <a:solidFill>
                  <a:srgbClr val="23467F"/>
                </a:solidFill>
                <a:latin typeface="Roboto Bold"/>
              </a:rPr>
              <a:t>, </a:t>
            </a:r>
            <a:r>
              <a:rPr lang="en-US" sz="3200" dirty="0" err="1">
                <a:solidFill>
                  <a:srgbClr val="23467F"/>
                </a:solidFill>
                <a:latin typeface="Roboto Bold"/>
              </a:rPr>
              <a:t>chủ</a:t>
            </a:r>
            <a:r>
              <a:rPr lang="en-US" sz="3200" dirty="0">
                <a:solidFill>
                  <a:srgbClr val="23467F"/>
                </a:solidFill>
                <a:latin typeface="Roboto Bold"/>
              </a:rPr>
              <a:t> </a:t>
            </a:r>
            <a:r>
              <a:rPr lang="en-US" sz="3200" dirty="0" err="1">
                <a:solidFill>
                  <a:srgbClr val="23467F"/>
                </a:solidFill>
                <a:latin typeface="Roboto Bold"/>
              </a:rPr>
              <a:t>yếu</a:t>
            </a:r>
            <a:r>
              <a:rPr lang="en-US" sz="3200" dirty="0">
                <a:solidFill>
                  <a:srgbClr val="23467F"/>
                </a:solidFill>
                <a:latin typeface="Roboto Bold"/>
              </a:rPr>
              <a:t> </a:t>
            </a:r>
            <a:r>
              <a:rPr lang="en-US" sz="3200" dirty="0" err="1">
                <a:solidFill>
                  <a:srgbClr val="23467F"/>
                </a:solidFill>
                <a:latin typeface="Roboto Bold"/>
              </a:rPr>
              <a:t>thiên</a:t>
            </a:r>
            <a:r>
              <a:rPr lang="en-US" sz="3200" dirty="0">
                <a:solidFill>
                  <a:srgbClr val="23467F"/>
                </a:solidFill>
                <a:latin typeface="Roboto Bold"/>
              </a:rPr>
              <a:t> </a:t>
            </a:r>
            <a:r>
              <a:rPr lang="en-US" sz="3200" dirty="0" err="1">
                <a:solidFill>
                  <a:srgbClr val="23467F"/>
                </a:solidFill>
                <a:latin typeface="Roboto Bold"/>
              </a:rPr>
              <a:t>về</a:t>
            </a:r>
            <a:r>
              <a:rPr lang="en-US" sz="3200" dirty="0">
                <a:solidFill>
                  <a:srgbClr val="23467F"/>
                </a:solidFill>
                <a:latin typeface="Roboto Bold"/>
              </a:rPr>
              <a:t> tai </a:t>
            </a:r>
            <a:r>
              <a:rPr lang="en-US" sz="3200" dirty="0" err="1">
                <a:solidFill>
                  <a:srgbClr val="23467F"/>
                </a:solidFill>
                <a:latin typeface="Roboto Bold"/>
              </a:rPr>
              <a:t>nạn</a:t>
            </a:r>
            <a:r>
              <a:rPr lang="en-US" sz="3200" dirty="0">
                <a:solidFill>
                  <a:srgbClr val="23467F"/>
                </a:solidFill>
                <a:latin typeface="Roboto Bold"/>
              </a:rPr>
              <a:t>, </a:t>
            </a:r>
            <a:r>
              <a:rPr lang="en-US" sz="3200" dirty="0" err="1">
                <a:solidFill>
                  <a:srgbClr val="23467F"/>
                </a:solidFill>
                <a:latin typeface="Roboto Bold"/>
              </a:rPr>
              <a:t>thiên</a:t>
            </a:r>
            <a:r>
              <a:rPr lang="en-US" sz="3200" dirty="0">
                <a:solidFill>
                  <a:srgbClr val="23467F"/>
                </a:solidFill>
                <a:latin typeface="Roboto Bold"/>
              </a:rPr>
              <a:t> tai </a:t>
            </a:r>
            <a:r>
              <a:rPr lang="en-US" sz="3200" dirty="0" err="1">
                <a:solidFill>
                  <a:srgbClr val="23467F"/>
                </a:solidFill>
                <a:latin typeface="Roboto Bold"/>
              </a:rPr>
              <a:t>hoặc</a:t>
            </a:r>
            <a:r>
              <a:rPr lang="en-US" sz="3200" dirty="0">
                <a:solidFill>
                  <a:srgbClr val="23467F"/>
                </a:solidFill>
                <a:latin typeface="Roboto Bold"/>
              </a:rPr>
              <a:t> </a:t>
            </a:r>
            <a:r>
              <a:rPr lang="en-US" sz="3200" dirty="0" err="1">
                <a:solidFill>
                  <a:srgbClr val="23467F"/>
                </a:solidFill>
                <a:latin typeface="Roboto Bold"/>
              </a:rPr>
              <a:t>sự</a:t>
            </a:r>
            <a:r>
              <a:rPr lang="en-US" sz="3200" dirty="0">
                <a:solidFill>
                  <a:srgbClr val="23467F"/>
                </a:solidFill>
                <a:latin typeface="Roboto Bold"/>
              </a:rPr>
              <a:t> </a:t>
            </a:r>
            <a:r>
              <a:rPr lang="en-US" sz="3200" dirty="0" err="1">
                <a:solidFill>
                  <a:srgbClr val="23467F"/>
                </a:solidFill>
                <a:latin typeface="Roboto Bold"/>
              </a:rPr>
              <a:t>cố</a:t>
            </a:r>
            <a:r>
              <a:rPr lang="en-US" sz="3200" dirty="0">
                <a:solidFill>
                  <a:srgbClr val="23467F"/>
                </a:solidFill>
                <a:latin typeface="Roboto Bold"/>
              </a:rPr>
              <a:t> </a:t>
            </a:r>
            <a:r>
              <a:rPr lang="en-US" sz="3200" dirty="0" err="1">
                <a:solidFill>
                  <a:srgbClr val="23467F"/>
                </a:solidFill>
                <a:latin typeface="Roboto Bold"/>
              </a:rPr>
              <a:t>bất</a:t>
            </a:r>
            <a:r>
              <a:rPr lang="en-US" sz="3200" dirty="0">
                <a:solidFill>
                  <a:srgbClr val="23467F"/>
                </a:solidFill>
                <a:latin typeface="Roboto Bold"/>
              </a:rPr>
              <a:t> </a:t>
            </a:r>
            <a:r>
              <a:rPr lang="en-US" sz="3200" dirty="0" err="1">
                <a:solidFill>
                  <a:srgbClr val="23467F"/>
                </a:solidFill>
                <a:latin typeface="Roboto Bold"/>
              </a:rPr>
              <a:t>ngờ</a:t>
            </a:r>
            <a:r>
              <a:rPr lang="en-US" sz="3200" dirty="0">
                <a:solidFill>
                  <a:srgbClr val="23467F"/>
                </a:solidFill>
                <a:latin typeface="Roboto Bold"/>
              </a:rPr>
              <a:t> </a:t>
            </a:r>
            <a:r>
              <a:rPr lang="en-US" sz="3200" dirty="0" err="1">
                <a:solidFill>
                  <a:srgbClr val="23467F"/>
                </a:solidFill>
                <a:latin typeface="Roboto Bold"/>
              </a:rPr>
              <a:t>và</a:t>
            </a:r>
            <a:r>
              <a:rPr lang="en-US" sz="3200" dirty="0">
                <a:solidFill>
                  <a:srgbClr val="23467F"/>
                </a:solidFill>
                <a:latin typeface="Roboto Bold"/>
              </a:rPr>
              <a:t> </a:t>
            </a:r>
            <a:r>
              <a:rPr lang="en-US" sz="3200" dirty="0" err="1">
                <a:solidFill>
                  <a:srgbClr val="23467F"/>
                </a:solidFill>
                <a:latin typeface="Roboto Bold"/>
              </a:rPr>
              <a:t>được</a:t>
            </a:r>
            <a:r>
              <a:rPr lang="en-US" sz="3200" dirty="0">
                <a:solidFill>
                  <a:srgbClr val="23467F"/>
                </a:solidFill>
                <a:latin typeface="Roboto Bold"/>
              </a:rPr>
              <a:t> </a:t>
            </a:r>
            <a:r>
              <a:rPr lang="en-US" sz="3200" dirty="0" err="1">
                <a:solidFill>
                  <a:srgbClr val="23467F"/>
                </a:solidFill>
                <a:latin typeface="Roboto Bold"/>
              </a:rPr>
              <a:t>công</a:t>
            </a:r>
            <a:r>
              <a:rPr lang="en-US" sz="3200" dirty="0">
                <a:solidFill>
                  <a:srgbClr val="23467F"/>
                </a:solidFill>
                <a:latin typeface="Roboto Bold"/>
              </a:rPr>
              <a:t> ty </a:t>
            </a:r>
            <a:r>
              <a:rPr lang="en-US" sz="3200" dirty="0" err="1">
                <a:solidFill>
                  <a:srgbClr val="23467F"/>
                </a:solidFill>
                <a:latin typeface="Roboto Bold"/>
              </a:rPr>
              <a:t>bảo</a:t>
            </a:r>
            <a:r>
              <a:rPr lang="en-US" sz="3200" dirty="0">
                <a:solidFill>
                  <a:srgbClr val="23467F"/>
                </a:solidFill>
                <a:latin typeface="Roboto Bold"/>
              </a:rPr>
              <a:t> </a:t>
            </a:r>
            <a:r>
              <a:rPr lang="en-US" sz="3200" dirty="0" err="1">
                <a:solidFill>
                  <a:srgbClr val="23467F"/>
                </a:solidFill>
                <a:latin typeface="Roboto Bold"/>
              </a:rPr>
              <a:t>hiểm</a:t>
            </a:r>
            <a:r>
              <a:rPr lang="en-US" sz="3200" dirty="0">
                <a:solidFill>
                  <a:srgbClr val="23467F"/>
                </a:solidFill>
                <a:latin typeface="Roboto Bold"/>
              </a:rPr>
              <a:t> </a:t>
            </a:r>
            <a:r>
              <a:rPr lang="en-US" sz="3200" dirty="0" err="1">
                <a:solidFill>
                  <a:srgbClr val="23467F"/>
                </a:solidFill>
                <a:latin typeface="Roboto Bold"/>
              </a:rPr>
              <a:t>chấp</a:t>
            </a:r>
            <a:r>
              <a:rPr lang="en-US" sz="3200" dirty="0">
                <a:solidFill>
                  <a:srgbClr val="23467F"/>
                </a:solidFill>
                <a:latin typeface="Roboto Bold"/>
              </a:rPr>
              <a:t> </a:t>
            </a:r>
            <a:r>
              <a:rPr lang="en-US" sz="3200" dirty="0" err="1">
                <a:solidFill>
                  <a:srgbClr val="23467F"/>
                </a:solidFill>
                <a:latin typeface="Roboto Bold"/>
              </a:rPr>
              <a:t>nhận</a:t>
            </a:r>
            <a:r>
              <a:rPr lang="en-US" sz="3200" dirty="0">
                <a:solidFill>
                  <a:srgbClr val="23467F"/>
                </a:solidFill>
                <a:latin typeface="Roboto Bold"/>
              </a:rPr>
              <a:t> </a:t>
            </a:r>
            <a:r>
              <a:rPr lang="en-US" sz="3200" dirty="0" err="1">
                <a:solidFill>
                  <a:srgbClr val="23467F"/>
                </a:solidFill>
                <a:latin typeface="Roboto Bold"/>
              </a:rPr>
              <a:t>bồi</a:t>
            </a:r>
            <a:r>
              <a:rPr lang="en-US" sz="3200" dirty="0">
                <a:solidFill>
                  <a:srgbClr val="23467F"/>
                </a:solidFill>
                <a:latin typeface="Roboto Bold"/>
              </a:rPr>
              <a:t> </a:t>
            </a:r>
            <a:r>
              <a:rPr lang="en-US" sz="3200" dirty="0" err="1">
                <a:solidFill>
                  <a:srgbClr val="23467F"/>
                </a:solidFill>
                <a:latin typeface="Roboto Bold"/>
              </a:rPr>
              <a:t>thường</a:t>
            </a:r>
            <a:r>
              <a:rPr lang="en-US" sz="3200" dirty="0">
                <a:solidFill>
                  <a:srgbClr val="23467F"/>
                </a:solidFill>
                <a:latin typeface="Roboto Bold"/>
              </a:rPr>
              <a:t>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820187" y="3853041"/>
            <a:ext cx="11431399" cy="11377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09948" lvl="1" indent="-354974">
              <a:lnSpc>
                <a:spcPts val="4603"/>
              </a:lnSpc>
              <a:buFont typeface="Arial"/>
              <a:buChar char="•"/>
            </a:pPr>
            <a:r>
              <a:rPr lang="en-US" sz="3288" dirty="0" err="1">
                <a:solidFill>
                  <a:srgbClr val="23467F"/>
                </a:solidFill>
                <a:latin typeface="Roboto Bold"/>
              </a:rPr>
              <a:t>Ngoài</a:t>
            </a:r>
            <a:r>
              <a:rPr lang="en-US" sz="3288" dirty="0">
                <a:solidFill>
                  <a:srgbClr val="23467F"/>
                </a:solidFill>
                <a:latin typeface="Roboto Bold"/>
              </a:rPr>
              <a:t> </a:t>
            </a:r>
            <a:r>
              <a:rPr lang="en-US" sz="3288" dirty="0" err="1">
                <a:solidFill>
                  <a:srgbClr val="23467F"/>
                </a:solidFill>
                <a:latin typeface="Roboto Bold"/>
              </a:rPr>
              <a:t>ra</a:t>
            </a:r>
            <a:r>
              <a:rPr lang="en-US" sz="3288" dirty="0">
                <a:solidFill>
                  <a:srgbClr val="23467F"/>
                </a:solidFill>
                <a:latin typeface="Roboto Bold"/>
              </a:rPr>
              <a:t>, </a:t>
            </a:r>
            <a:r>
              <a:rPr lang="en-US" sz="3288" dirty="0" err="1">
                <a:solidFill>
                  <a:srgbClr val="23467F"/>
                </a:solidFill>
                <a:latin typeface="Roboto Bold"/>
              </a:rPr>
              <a:t>rủi</a:t>
            </a:r>
            <a:r>
              <a:rPr lang="en-US" sz="3288" dirty="0">
                <a:solidFill>
                  <a:srgbClr val="23467F"/>
                </a:solidFill>
                <a:latin typeface="Roboto Bold"/>
              </a:rPr>
              <a:t> </a:t>
            </a:r>
            <a:r>
              <a:rPr lang="en-US" sz="3288" dirty="0" err="1">
                <a:solidFill>
                  <a:srgbClr val="23467F"/>
                </a:solidFill>
                <a:latin typeface="Roboto Bold"/>
              </a:rPr>
              <a:t>ro</a:t>
            </a:r>
            <a:r>
              <a:rPr lang="en-US" sz="3288" dirty="0">
                <a:solidFill>
                  <a:srgbClr val="23467F"/>
                </a:solidFill>
                <a:latin typeface="Roboto Bold"/>
              </a:rPr>
              <a:t> </a:t>
            </a:r>
            <a:r>
              <a:rPr lang="en-US" sz="3288" dirty="0" err="1">
                <a:solidFill>
                  <a:srgbClr val="23467F"/>
                </a:solidFill>
                <a:latin typeface="Roboto Bold"/>
              </a:rPr>
              <a:t>được</a:t>
            </a:r>
            <a:r>
              <a:rPr lang="en-US" sz="3288" dirty="0">
                <a:solidFill>
                  <a:srgbClr val="23467F"/>
                </a:solidFill>
                <a:latin typeface="Roboto Bold"/>
              </a:rPr>
              <a:t> </a:t>
            </a:r>
            <a:r>
              <a:rPr lang="en-US" sz="3288" dirty="0" err="1">
                <a:solidFill>
                  <a:srgbClr val="23467F"/>
                </a:solidFill>
                <a:latin typeface="Roboto Bold"/>
              </a:rPr>
              <a:t>bảo</a:t>
            </a:r>
            <a:r>
              <a:rPr lang="en-US" sz="3288" dirty="0">
                <a:solidFill>
                  <a:srgbClr val="23467F"/>
                </a:solidFill>
                <a:latin typeface="Roboto Bold"/>
              </a:rPr>
              <a:t> </a:t>
            </a:r>
            <a:r>
              <a:rPr lang="en-US" sz="3288" dirty="0" err="1">
                <a:solidFill>
                  <a:srgbClr val="23467F"/>
                </a:solidFill>
                <a:latin typeface="Roboto Bold"/>
              </a:rPr>
              <a:t>hiểm</a:t>
            </a:r>
            <a:r>
              <a:rPr lang="en-US" sz="3288" dirty="0">
                <a:solidFill>
                  <a:srgbClr val="23467F"/>
                </a:solidFill>
                <a:latin typeface="Roboto Bold"/>
              </a:rPr>
              <a:t> </a:t>
            </a:r>
            <a:r>
              <a:rPr lang="en-US" sz="3288" dirty="0" err="1">
                <a:solidFill>
                  <a:srgbClr val="23467F"/>
                </a:solidFill>
                <a:latin typeface="Roboto Bold"/>
              </a:rPr>
              <a:t>phải</a:t>
            </a:r>
            <a:r>
              <a:rPr lang="en-US" sz="3288" dirty="0">
                <a:solidFill>
                  <a:srgbClr val="23467F"/>
                </a:solidFill>
                <a:latin typeface="Roboto Bold"/>
              </a:rPr>
              <a:t> </a:t>
            </a:r>
            <a:r>
              <a:rPr lang="en-US" sz="3288" dirty="0" err="1">
                <a:solidFill>
                  <a:srgbClr val="23467F"/>
                </a:solidFill>
                <a:latin typeface="Roboto Bold"/>
              </a:rPr>
              <a:t>đảm</a:t>
            </a:r>
            <a:r>
              <a:rPr lang="en-US" sz="3288" dirty="0">
                <a:solidFill>
                  <a:srgbClr val="23467F"/>
                </a:solidFill>
                <a:latin typeface="Roboto Bold"/>
              </a:rPr>
              <a:t> </a:t>
            </a:r>
            <a:r>
              <a:rPr lang="en-US" sz="3288" dirty="0" err="1">
                <a:solidFill>
                  <a:srgbClr val="23467F"/>
                </a:solidFill>
                <a:latin typeface="Roboto Bold"/>
              </a:rPr>
              <a:t>bảo</a:t>
            </a:r>
            <a:r>
              <a:rPr lang="en-US" sz="3288" dirty="0">
                <a:solidFill>
                  <a:srgbClr val="23467F"/>
                </a:solidFill>
                <a:latin typeface="Roboto Bold"/>
              </a:rPr>
              <a:t> </a:t>
            </a:r>
            <a:r>
              <a:rPr lang="en-US" sz="3288" dirty="0" err="1">
                <a:solidFill>
                  <a:srgbClr val="23467F"/>
                </a:solidFill>
                <a:latin typeface="Roboto Bold"/>
              </a:rPr>
              <a:t>không</a:t>
            </a:r>
            <a:r>
              <a:rPr lang="en-US" sz="3288" dirty="0">
                <a:solidFill>
                  <a:srgbClr val="23467F"/>
                </a:solidFill>
                <a:latin typeface="Roboto Bold"/>
              </a:rPr>
              <a:t> vi </a:t>
            </a:r>
            <a:r>
              <a:rPr lang="en-US" sz="3288" dirty="0" err="1">
                <a:solidFill>
                  <a:srgbClr val="23467F"/>
                </a:solidFill>
                <a:latin typeface="Roboto Bold"/>
              </a:rPr>
              <a:t>phạm</a:t>
            </a:r>
            <a:r>
              <a:rPr lang="en-US" sz="3288" dirty="0">
                <a:solidFill>
                  <a:srgbClr val="23467F"/>
                </a:solidFill>
                <a:latin typeface="Roboto Bold"/>
              </a:rPr>
              <a:t> </a:t>
            </a:r>
            <a:r>
              <a:rPr lang="en-US" sz="3288" dirty="0" err="1">
                <a:solidFill>
                  <a:srgbClr val="23467F"/>
                </a:solidFill>
                <a:latin typeface="Roboto Bold"/>
              </a:rPr>
              <a:t>pháp</a:t>
            </a:r>
            <a:r>
              <a:rPr lang="en-US" sz="3288" dirty="0">
                <a:solidFill>
                  <a:srgbClr val="23467F"/>
                </a:solidFill>
                <a:latin typeface="Roboto Bold"/>
              </a:rPr>
              <a:t> </a:t>
            </a:r>
            <a:r>
              <a:rPr lang="en-US" sz="3288" dirty="0" err="1">
                <a:solidFill>
                  <a:srgbClr val="23467F"/>
                </a:solidFill>
                <a:latin typeface="Roboto Bold"/>
              </a:rPr>
              <a:t>luật</a:t>
            </a:r>
            <a:r>
              <a:rPr lang="en-US" sz="3288" dirty="0">
                <a:solidFill>
                  <a:srgbClr val="23467F"/>
                </a:solidFill>
                <a:latin typeface="Roboto Bold"/>
              </a:rPr>
              <a:t> </a:t>
            </a:r>
            <a:r>
              <a:rPr lang="en-US" sz="3288" dirty="0" err="1">
                <a:solidFill>
                  <a:srgbClr val="23467F"/>
                </a:solidFill>
                <a:latin typeface="Roboto Bold"/>
              </a:rPr>
              <a:t>hoặc</a:t>
            </a:r>
            <a:r>
              <a:rPr lang="en-US" sz="3288" dirty="0">
                <a:solidFill>
                  <a:srgbClr val="23467F"/>
                </a:solidFill>
                <a:latin typeface="Roboto Bold"/>
              </a:rPr>
              <a:t> </a:t>
            </a:r>
            <a:r>
              <a:rPr lang="en-US" sz="3288" dirty="0" err="1">
                <a:solidFill>
                  <a:srgbClr val="23467F"/>
                </a:solidFill>
                <a:latin typeface="Roboto Bold"/>
              </a:rPr>
              <a:t>trái</a:t>
            </a:r>
            <a:r>
              <a:rPr lang="en-US" sz="3288" dirty="0">
                <a:solidFill>
                  <a:srgbClr val="23467F"/>
                </a:solidFill>
                <a:latin typeface="Roboto Bold"/>
              </a:rPr>
              <a:t> </a:t>
            </a:r>
            <a:r>
              <a:rPr lang="en-US" sz="3288" dirty="0" err="1">
                <a:solidFill>
                  <a:srgbClr val="23467F"/>
                </a:solidFill>
                <a:latin typeface="Roboto Bold"/>
              </a:rPr>
              <a:t>với</a:t>
            </a:r>
            <a:r>
              <a:rPr lang="en-US" sz="3288" dirty="0">
                <a:solidFill>
                  <a:srgbClr val="23467F"/>
                </a:solidFill>
                <a:latin typeface="Roboto Bold"/>
              </a:rPr>
              <a:t> </a:t>
            </a:r>
            <a:r>
              <a:rPr lang="en-US" sz="3288" dirty="0" err="1">
                <a:solidFill>
                  <a:srgbClr val="23467F"/>
                </a:solidFill>
                <a:latin typeface="Roboto Bold"/>
              </a:rPr>
              <a:t>chuẩn</a:t>
            </a:r>
            <a:r>
              <a:rPr lang="en-US" sz="3288" dirty="0">
                <a:solidFill>
                  <a:srgbClr val="23467F"/>
                </a:solidFill>
                <a:latin typeface="Roboto Bold"/>
              </a:rPr>
              <a:t> </a:t>
            </a:r>
            <a:r>
              <a:rPr lang="en-US" sz="3288" dirty="0" err="1">
                <a:solidFill>
                  <a:srgbClr val="23467F"/>
                </a:solidFill>
                <a:latin typeface="Roboto Bold"/>
              </a:rPr>
              <a:t>mực</a:t>
            </a:r>
            <a:r>
              <a:rPr lang="en-US" sz="3288" dirty="0">
                <a:solidFill>
                  <a:srgbClr val="23467F"/>
                </a:solidFill>
                <a:latin typeface="Roboto Bold"/>
              </a:rPr>
              <a:t> </a:t>
            </a:r>
            <a:r>
              <a:rPr lang="en-US" sz="3288" dirty="0" err="1">
                <a:solidFill>
                  <a:srgbClr val="23467F"/>
                </a:solidFill>
                <a:latin typeface="Roboto Bold"/>
              </a:rPr>
              <a:t>đạo</a:t>
            </a:r>
            <a:r>
              <a:rPr lang="en-US" sz="3288" dirty="0">
                <a:solidFill>
                  <a:srgbClr val="23467F"/>
                </a:solidFill>
                <a:latin typeface="Roboto Bold"/>
              </a:rPr>
              <a:t> </a:t>
            </a:r>
            <a:r>
              <a:rPr lang="en-US" sz="3288" dirty="0" err="1">
                <a:solidFill>
                  <a:srgbClr val="23467F"/>
                </a:solidFill>
                <a:latin typeface="Roboto Bold"/>
              </a:rPr>
              <a:t>đức</a:t>
            </a:r>
            <a:r>
              <a:rPr lang="en-US" sz="3288" dirty="0">
                <a:solidFill>
                  <a:srgbClr val="23467F"/>
                </a:solidFill>
                <a:latin typeface="Roboto Bold"/>
              </a:rPr>
              <a:t> </a:t>
            </a:r>
            <a:r>
              <a:rPr lang="en-US" sz="3288" dirty="0" err="1">
                <a:solidFill>
                  <a:srgbClr val="23467F"/>
                </a:solidFill>
                <a:latin typeface="Roboto Bold"/>
              </a:rPr>
              <a:t>xã</a:t>
            </a:r>
            <a:r>
              <a:rPr lang="en-US" sz="3288" dirty="0">
                <a:solidFill>
                  <a:srgbClr val="23467F"/>
                </a:solidFill>
                <a:latin typeface="Roboto Bold"/>
              </a:rPr>
              <a:t> </a:t>
            </a:r>
            <a:r>
              <a:rPr lang="en-US" sz="3288" dirty="0" err="1">
                <a:solidFill>
                  <a:srgbClr val="23467F"/>
                </a:solidFill>
                <a:latin typeface="Roboto Bold"/>
              </a:rPr>
              <a:t>hội</a:t>
            </a:r>
            <a:r>
              <a:rPr lang="en-US" sz="3288" dirty="0">
                <a:solidFill>
                  <a:srgbClr val="23467F"/>
                </a:solidFill>
                <a:latin typeface="Roboto Bold"/>
              </a:rPr>
              <a:t>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096000" y="5247153"/>
            <a:ext cx="9386168" cy="6668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dirty="0">
                <a:solidFill>
                  <a:srgbClr val="9F582C"/>
                </a:solidFill>
                <a:latin typeface="Roboto Bold"/>
              </a:rPr>
              <a:t>CÁC YẾU TỐ ẢNH HƯỞNG ĐẾN RỦI RO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096000" y="6155177"/>
            <a:ext cx="7086143" cy="5362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05439" lvl="1" indent="-457200" algn="ctr">
              <a:lnSpc>
                <a:spcPts val="4516"/>
              </a:lnSpc>
              <a:buFont typeface="Arial" panose="020B0604020202020204" pitchFamily="34" charset="0"/>
              <a:buChar char="•"/>
            </a:pPr>
            <a:r>
              <a:rPr lang="en-US" sz="3225" dirty="0" err="1">
                <a:solidFill>
                  <a:srgbClr val="011B54"/>
                </a:solidFill>
                <a:latin typeface="Roboto Bold"/>
              </a:rPr>
              <a:t>Đặc</a:t>
            </a:r>
            <a:r>
              <a:rPr lang="en-US" sz="3225" dirty="0">
                <a:solidFill>
                  <a:srgbClr val="011B54"/>
                </a:solidFill>
                <a:latin typeface="Roboto Bold"/>
              </a:rPr>
              <a:t> </a:t>
            </a:r>
            <a:r>
              <a:rPr lang="en-US" sz="3225" dirty="0" err="1">
                <a:solidFill>
                  <a:srgbClr val="011B54"/>
                </a:solidFill>
                <a:latin typeface="Roboto Bold"/>
              </a:rPr>
              <a:t>điểm</a:t>
            </a:r>
            <a:r>
              <a:rPr lang="en-US" sz="3225" dirty="0">
                <a:solidFill>
                  <a:srgbClr val="011B54"/>
                </a:solidFill>
                <a:latin typeface="Roboto Bold"/>
              </a:rPr>
              <a:t> </a:t>
            </a:r>
            <a:r>
              <a:rPr lang="en-US" sz="3225" dirty="0" err="1">
                <a:solidFill>
                  <a:srgbClr val="011B54"/>
                </a:solidFill>
                <a:latin typeface="Roboto Bold"/>
              </a:rPr>
              <a:t>cá</a:t>
            </a:r>
            <a:r>
              <a:rPr lang="en-US" sz="3225" dirty="0">
                <a:solidFill>
                  <a:srgbClr val="011B54"/>
                </a:solidFill>
                <a:latin typeface="Roboto Bold"/>
              </a:rPr>
              <a:t> </a:t>
            </a:r>
            <a:r>
              <a:rPr lang="en-US" sz="3225" dirty="0" err="1">
                <a:solidFill>
                  <a:srgbClr val="011B54"/>
                </a:solidFill>
                <a:latin typeface="Roboto Bold"/>
              </a:rPr>
              <a:t>nhân</a:t>
            </a:r>
            <a:r>
              <a:rPr lang="en-US" sz="3225" dirty="0">
                <a:solidFill>
                  <a:srgbClr val="011B54"/>
                </a:solidFill>
                <a:latin typeface="Roboto Bold"/>
              </a:rPr>
              <a:t> </a:t>
            </a:r>
            <a:r>
              <a:rPr lang="en-US" sz="3225" dirty="0" err="1">
                <a:solidFill>
                  <a:srgbClr val="011B54"/>
                </a:solidFill>
                <a:latin typeface="Roboto Bold"/>
              </a:rPr>
              <a:t>của</a:t>
            </a:r>
            <a:r>
              <a:rPr lang="en-US" sz="3225" dirty="0">
                <a:solidFill>
                  <a:srgbClr val="011B54"/>
                </a:solidFill>
                <a:latin typeface="Roboto Bold"/>
              </a:rPr>
              <a:t> </a:t>
            </a:r>
            <a:r>
              <a:rPr lang="en-US" sz="3225" dirty="0" err="1">
                <a:solidFill>
                  <a:srgbClr val="011B54"/>
                </a:solidFill>
                <a:latin typeface="Roboto Bold"/>
              </a:rPr>
              <a:t>khách</a:t>
            </a:r>
            <a:r>
              <a:rPr lang="en-US" sz="3225" dirty="0">
                <a:solidFill>
                  <a:srgbClr val="011B54"/>
                </a:solidFill>
                <a:latin typeface="Roboto Bold"/>
              </a:rPr>
              <a:t> </a:t>
            </a:r>
            <a:r>
              <a:rPr lang="en-US" sz="3225" dirty="0" err="1">
                <a:solidFill>
                  <a:srgbClr val="011B54"/>
                </a:solidFill>
                <a:latin typeface="Roboto Bold"/>
              </a:rPr>
              <a:t>hàng</a:t>
            </a:r>
            <a:endParaRPr lang="en-US" sz="3225" dirty="0">
              <a:solidFill>
                <a:srgbClr val="011B54"/>
              </a:solidFill>
              <a:latin typeface="Roboto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6019800" y="6777932"/>
            <a:ext cx="7006275" cy="5478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12002" lvl="1" indent="-457200" algn="ctr">
              <a:lnSpc>
                <a:spcPts val="4601"/>
              </a:lnSpc>
              <a:buFont typeface="Arial" panose="020B0604020202020204" pitchFamily="34" charset="0"/>
              <a:buChar char="•"/>
            </a:pPr>
            <a:r>
              <a:rPr lang="en-US" sz="3287" dirty="0" err="1">
                <a:solidFill>
                  <a:srgbClr val="011B54"/>
                </a:solidFill>
                <a:latin typeface="Roboto Bold"/>
              </a:rPr>
              <a:t>Lịch</a:t>
            </a:r>
            <a:r>
              <a:rPr lang="en-US" sz="3287" dirty="0">
                <a:solidFill>
                  <a:srgbClr val="011B54"/>
                </a:solidFill>
                <a:latin typeface="Roboto Bold"/>
              </a:rPr>
              <a:t> </a:t>
            </a:r>
            <a:r>
              <a:rPr lang="en-US" sz="3287" dirty="0" err="1">
                <a:solidFill>
                  <a:srgbClr val="011B54"/>
                </a:solidFill>
                <a:latin typeface="Roboto Bold"/>
              </a:rPr>
              <a:t>sử</a:t>
            </a:r>
            <a:r>
              <a:rPr lang="en-US" sz="3287" dirty="0">
                <a:solidFill>
                  <a:srgbClr val="011B54"/>
                </a:solidFill>
                <a:latin typeface="Roboto Bold"/>
              </a:rPr>
              <a:t> </a:t>
            </a:r>
            <a:r>
              <a:rPr lang="en-US" sz="3287" dirty="0" err="1">
                <a:solidFill>
                  <a:srgbClr val="011B54"/>
                </a:solidFill>
                <a:latin typeface="Roboto Bold"/>
              </a:rPr>
              <a:t>việc</a:t>
            </a:r>
            <a:r>
              <a:rPr lang="en-US" sz="3287" dirty="0">
                <a:solidFill>
                  <a:srgbClr val="011B54"/>
                </a:solidFill>
                <a:latin typeface="Roboto Bold"/>
              </a:rPr>
              <a:t> </a:t>
            </a:r>
            <a:r>
              <a:rPr lang="en-US" sz="3287" dirty="0" err="1">
                <a:solidFill>
                  <a:srgbClr val="011B54"/>
                </a:solidFill>
                <a:latin typeface="Roboto Bold"/>
              </a:rPr>
              <a:t>làm</a:t>
            </a:r>
            <a:r>
              <a:rPr lang="en-US" sz="3287" dirty="0">
                <a:solidFill>
                  <a:srgbClr val="011B54"/>
                </a:solidFill>
                <a:latin typeface="Roboto Bold"/>
              </a:rPr>
              <a:t> </a:t>
            </a:r>
            <a:r>
              <a:rPr lang="en-US" sz="3287" dirty="0" err="1">
                <a:solidFill>
                  <a:srgbClr val="011B54"/>
                </a:solidFill>
                <a:latin typeface="Roboto Bold"/>
              </a:rPr>
              <a:t>của</a:t>
            </a:r>
            <a:r>
              <a:rPr lang="en-US" sz="3287" dirty="0">
                <a:solidFill>
                  <a:srgbClr val="011B54"/>
                </a:solidFill>
                <a:latin typeface="Roboto Bold"/>
              </a:rPr>
              <a:t> </a:t>
            </a:r>
            <a:r>
              <a:rPr lang="en-US" sz="3287" dirty="0" err="1">
                <a:solidFill>
                  <a:srgbClr val="011B54"/>
                </a:solidFill>
                <a:latin typeface="Roboto Bold"/>
              </a:rPr>
              <a:t>khách</a:t>
            </a:r>
            <a:r>
              <a:rPr lang="en-US" sz="3287" dirty="0">
                <a:solidFill>
                  <a:srgbClr val="011B54"/>
                </a:solidFill>
                <a:latin typeface="Roboto Bold"/>
              </a:rPr>
              <a:t> </a:t>
            </a:r>
            <a:r>
              <a:rPr lang="en-US" sz="3287" dirty="0" err="1">
                <a:solidFill>
                  <a:srgbClr val="011B54"/>
                </a:solidFill>
                <a:latin typeface="Roboto Bold"/>
              </a:rPr>
              <a:t>hàng</a:t>
            </a:r>
            <a:endParaRPr lang="en-US" sz="3287" dirty="0">
              <a:solidFill>
                <a:srgbClr val="011B54"/>
              </a:solidFill>
              <a:latin typeface="Roboto 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5887863" y="7353300"/>
            <a:ext cx="4246737" cy="5704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823528" lvl="1" indent="-457200" algn="ctr">
              <a:lnSpc>
                <a:spcPts val="4751"/>
              </a:lnSpc>
              <a:buFont typeface="Arial" panose="020B0604020202020204" pitchFamily="34" charset="0"/>
              <a:buChar char="•"/>
            </a:pPr>
            <a:r>
              <a:rPr lang="en-US" sz="3393" dirty="0" err="1">
                <a:solidFill>
                  <a:srgbClr val="011B54"/>
                </a:solidFill>
                <a:latin typeface="Roboto Bold"/>
              </a:rPr>
              <a:t>Yếu</a:t>
            </a:r>
            <a:r>
              <a:rPr lang="en-US" sz="3393" dirty="0">
                <a:solidFill>
                  <a:srgbClr val="011B54"/>
                </a:solidFill>
                <a:latin typeface="Roboto Bold"/>
              </a:rPr>
              <a:t> </a:t>
            </a:r>
            <a:r>
              <a:rPr lang="en-US" sz="3393" dirty="0" err="1">
                <a:solidFill>
                  <a:srgbClr val="011B54"/>
                </a:solidFill>
                <a:latin typeface="Roboto Bold"/>
              </a:rPr>
              <a:t>tố</a:t>
            </a:r>
            <a:r>
              <a:rPr lang="en-US" sz="3393" dirty="0">
                <a:solidFill>
                  <a:srgbClr val="011B54"/>
                </a:solidFill>
                <a:latin typeface="Roboto Bold"/>
              </a:rPr>
              <a:t> di </a:t>
            </a:r>
            <a:r>
              <a:rPr lang="en-US" sz="3393" dirty="0" err="1">
                <a:solidFill>
                  <a:srgbClr val="011B54"/>
                </a:solidFill>
                <a:latin typeface="Roboto Bold"/>
              </a:rPr>
              <a:t>truyền</a:t>
            </a:r>
            <a:endParaRPr lang="en-US" sz="3393" dirty="0">
              <a:solidFill>
                <a:srgbClr val="011B54"/>
              </a:solidFill>
              <a:latin typeface="Roboto Bold"/>
            </a:endParaRPr>
          </a:p>
        </p:txBody>
      </p:sp>
    </p:spTree>
  </p:cSld>
  <p:clrMapOvr>
    <a:masterClrMapping/>
  </p:clrMapOvr>
  <p:transition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2F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942829" y="-12126013"/>
            <a:ext cx="13735024" cy="18872881"/>
            <a:chOff x="0" y="0"/>
            <a:chExt cx="3617455" cy="497063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617455" cy="4970635"/>
            </a:xfrm>
            <a:custGeom>
              <a:avLst/>
              <a:gdLst/>
              <a:ahLst/>
              <a:cxnLst/>
              <a:rect l="l" t="t" r="r" b="b"/>
              <a:pathLst>
                <a:path w="3617455" h="4970635">
                  <a:moveTo>
                    <a:pt x="0" y="0"/>
                  </a:moveTo>
                  <a:lnTo>
                    <a:pt x="3617455" y="0"/>
                  </a:lnTo>
                  <a:lnTo>
                    <a:pt x="3617455" y="4970635"/>
                  </a:lnTo>
                  <a:lnTo>
                    <a:pt x="0" y="4970635"/>
                  </a:lnTo>
                  <a:close/>
                </a:path>
              </a:pathLst>
            </a:custGeom>
            <a:solidFill>
              <a:srgbClr val="050818">
                <a:alpha val="4000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3617455" cy="50087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5319329" y="4792295"/>
            <a:ext cx="24212761" cy="18023335"/>
            <a:chOff x="0" y="0"/>
            <a:chExt cx="6377023" cy="474688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77024" cy="4746887"/>
            </a:xfrm>
            <a:custGeom>
              <a:avLst/>
              <a:gdLst/>
              <a:ahLst/>
              <a:cxnLst/>
              <a:rect l="l" t="t" r="r" b="b"/>
              <a:pathLst>
                <a:path w="6377024" h="4746887">
                  <a:moveTo>
                    <a:pt x="0" y="0"/>
                  </a:moveTo>
                  <a:lnTo>
                    <a:pt x="6377024" y="0"/>
                  </a:lnTo>
                  <a:lnTo>
                    <a:pt x="6377024" y="4746887"/>
                  </a:lnTo>
                  <a:lnTo>
                    <a:pt x="0" y="4746887"/>
                  </a:lnTo>
                  <a:close/>
                </a:path>
              </a:pathLst>
            </a:custGeom>
            <a:solidFill>
              <a:srgbClr val="050818">
                <a:alpha val="69804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6377023" cy="47849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8632005" y="1"/>
            <a:ext cx="9655996" cy="4792295"/>
            <a:chOff x="0" y="0"/>
            <a:chExt cx="12874661" cy="6389725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2">
              <a:alphaModFix amt="41000"/>
            </a:blip>
            <a:srcRect t="12788" b="12788"/>
            <a:stretch>
              <a:fillRect/>
            </a:stretch>
          </p:blipFill>
          <p:spPr>
            <a:xfrm>
              <a:off x="0" y="0"/>
              <a:ext cx="12874661" cy="6389725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>
            <a:off x="2763725" y="5162336"/>
            <a:ext cx="5426793" cy="2093651"/>
            <a:chOff x="0" y="0"/>
            <a:chExt cx="1197614" cy="462038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197614" cy="462038"/>
            </a:xfrm>
            <a:custGeom>
              <a:avLst/>
              <a:gdLst/>
              <a:ahLst/>
              <a:cxnLst/>
              <a:rect l="l" t="t" r="r" b="b"/>
              <a:pathLst>
                <a:path w="1197614" h="462038">
                  <a:moveTo>
                    <a:pt x="0" y="0"/>
                  </a:moveTo>
                  <a:lnTo>
                    <a:pt x="1197614" y="0"/>
                  </a:lnTo>
                  <a:lnTo>
                    <a:pt x="1197614" y="462038"/>
                  </a:lnTo>
                  <a:lnTo>
                    <a:pt x="0" y="462038"/>
                  </a:lnTo>
                  <a:close/>
                </a:path>
              </a:pathLst>
            </a:custGeom>
            <a:solidFill>
              <a:srgbClr val="FFDE5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1197614" cy="5001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2763725" y="7568779"/>
            <a:ext cx="5426793" cy="2118507"/>
            <a:chOff x="0" y="0"/>
            <a:chExt cx="1197614" cy="467524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197614" cy="467524"/>
            </a:xfrm>
            <a:custGeom>
              <a:avLst/>
              <a:gdLst/>
              <a:ahLst/>
              <a:cxnLst/>
              <a:rect l="l" t="t" r="r" b="b"/>
              <a:pathLst>
                <a:path w="1197614" h="467524">
                  <a:moveTo>
                    <a:pt x="0" y="0"/>
                  </a:moveTo>
                  <a:lnTo>
                    <a:pt x="1197614" y="0"/>
                  </a:lnTo>
                  <a:lnTo>
                    <a:pt x="1197614" y="467524"/>
                  </a:lnTo>
                  <a:lnTo>
                    <a:pt x="0" y="467524"/>
                  </a:lnTo>
                  <a:close/>
                </a:path>
              </a:pathLst>
            </a:custGeom>
            <a:solidFill>
              <a:srgbClr val="FFDE5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1197614" cy="5056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829776" y="1267471"/>
            <a:ext cx="7546149" cy="1953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437"/>
              </a:lnSpc>
            </a:pPr>
            <a:r>
              <a:rPr lang="en-US" sz="11741">
                <a:solidFill>
                  <a:srgbClr val="FFDE59"/>
                </a:solidFill>
                <a:latin typeface="Roboto Bold"/>
              </a:rPr>
              <a:t>MỤC TIÊU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578318" y="5792736"/>
            <a:ext cx="5797607" cy="619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08"/>
              </a:lnSpc>
            </a:pPr>
            <a:r>
              <a:rPr lang="en-US" sz="3720">
                <a:solidFill>
                  <a:srgbClr val="23467F"/>
                </a:solidFill>
                <a:latin typeface="Roboto Bold"/>
              </a:rPr>
              <a:t>ĐÁNH GIÁ RỦI RO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10880384" y="5143500"/>
            <a:ext cx="4970605" cy="2093651"/>
            <a:chOff x="0" y="0"/>
            <a:chExt cx="1096940" cy="462038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096940" cy="462038"/>
            </a:xfrm>
            <a:custGeom>
              <a:avLst/>
              <a:gdLst/>
              <a:ahLst/>
              <a:cxnLst/>
              <a:rect l="l" t="t" r="r" b="b"/>
              <a:pathLst>
                <a:path w="1096940" h="462038">
                  <a:moveTo>
                    <a:pt x="0" y="0"/>
                  </a:moveTo>
                  <a:lnTo>
                    <a:pt x="1096940" y="0"/>
                  </a:lnTo>
                  <a:lnTo>
                    <a:pt x="1096940" y="462038"/>
                  </a:lnTo>
                  <a:lnTo>
                    <a:pt x="0" y="462038"/>
                  </a:lnTo>
                  <a:close/>
                </a:path>
              </a:pathLst>
            </a:custGeom>
            <a:solidFill>
              <a:srgbClr val="FFDE5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1096940" cy="5001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11359396" y="5450706"/>
            <a:ext cx="4012581" cy="1286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08"/>
              </a:lnSpc>
            </a:pPr>
            <a:r>
              <a:rPr lang="en-US" sz="3720">
                <a:solidFill>
                  <a:srgbClr val="23467F"/>
                </a:solidFill>
                <a:latin typeface="Roboto Bold"/>
              </a:rPr>
              <a:t>HỖ TRỢ ĐƯA RA QUYẾT ĐỊNH</a:t>
            </a:r>
          </a:p>
        </p:txBody>
      </p:sp>
      <p:sp>
        <p:nvSpPr>
          <p:cNvPr id="22" name="Freeform 22"/>
          <p:cNvSpPr/>
          <p:nvPr/>
        </p:nvSpPr>
        <p:spPr>
          <a:xfrm>
            <a:off x="8471814" y="4632103"/>
            <a:ext cx="320383" cy="320383"/>
          </a:xfrm>
          <a:custGeom>
            <a:avLst/>
            <a:gdLst/>
            <a:ahLst/>
            <a:cxnLst/>
            <a:rect l="l" t="t" r="r" b="b"/>
            <a:pathLst>
              <a:path w="320382" h="320382">
                <a:moveTo>
                  <a:pt x="0" y="0"/>
                </a:moveTo>
                <a:lnTo>
                  <a:pt x="320382" y="0"/>
                </a:lnTo>
                <a:lnTo>
                  <a:pt x="320382" y="320381"/>
                </a:lnTo>
                <a:lnTo>
                  <a:pt x="0" y="32038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Freeform 23"/>
          <p:cNvSpPr/>
          <p:nvPr/>
        </p:nvSpPr>
        <p:spPr>
          <a:xfrm>
            <a:off x="0" y="0"/>
            <a:ext cx="963960" cy="963960"/>
          </a:xfrm>
          <a:custGeom>
            <a:avLst/>
            <a:gdLst/>
            <a:ahLst/>
            <a:cxnLst/>
            <a:rect l="l" t="t" r="r" b="b"/>
            <a:pathLst>
              <a:path w="963960" h="963960">
                <a:moveTo>
                  <a:pt x="0" y="0"/>
                </a:moveTo>
                <a:lnTo>
                  <a:pt x="963960" y="0"/>
                </a:lnTo>
                <a:lnTo>
                  <a:pt x="963960" y="963960"/>
                </a:lnTo>
                <a:lnTo>
                  <a:pt x="0" y="96396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4" name="Group 24"/>
          <p:cNvGrpSpPr/>
          <p:nvPr/>
        </p:nvGrpSpPr>
        <p:grpSpPr>
          <a:xfrm>
            <a:off x="10880384" y="7568778"/>
            <a:ext cx="4970605" cy="2097711"/>
            <a:chOff x="0" y="0"/>
            <a:chExt cx="1096940" cy="462934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096940" cy="462934"/>
            </a:xfrm>
            <a:custGeom>
              <a:avLst/>
              <a:gdLst/>
              <a:ahLst/>
              <a:cxnLst/>
              <a:rect l="l" t="t" r="r" b="b"/>
              <a:pathLst>
                <a:path w="1096940" h="462934">
                  <a:moveTo>
                    <a:pt x="0" y="0"/>
                  </a:moveTo>
                  <a:lnTo>
                    <a:pt x="1096940" y="0"/>
                  </a:lnTo>
                  <a:lnTo>
                    <a:pt x="1096940" y="462934"/>
                  </a:lnTo>
                  <a:lnTo>
                    <a:pt x="0" y="462934"/>
                  </a:lnTo>
                  <a:close/>
                </a:path>
              </a:pathLst>
            </a:custGeom>
            <a:solidFill>
              <a:srgbClr val="FFDE5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-38100"/>
              <a:ext cx="1096940" cy="5010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2940593" y="8149759"/>
            <a:ext cx="5073057" cy="1129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64"/>
              </a:lnSpc>
              <a:spcBef>
                <a:spcPct val="0"/>
              </a:spcBef>
            </a:pPr>
            <a:r>
              <a:rPr lang="en-US" sz="3720">
                <a:solidFill>
                  <a:srgbClr val="23467F"/>
                </a:solidFill>
                <a:latin typeface="Roboto Bold"/>
              </a:rPr>
              <a:t>TĂNG LỢI NHUẬN CHO DOANH NGHIỆP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0880385" y="8028795"/>
            <a:ext cx="5064921" cy="1286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07"/>
              </a:lnSpc>
            </a:pPr>
            <a:r>
              <a:rPr lang="en-US" sz="3719">
                <a:solidFill>
                  <a:srgbClr val="23467F"/>
                </a:solidFill>
                <a:latin typeface="Roboto Bold"/>
              </a:rPr>
              <a:t>GIẢM TỔN THẤT CHO DOANH NGHIỆP</a:t>
            </a:r>
          </a:p>
        </p:txBody>
      </p:sp>
    </p:spTree>
  </p:cSld>
  <p:clrMapOvr>
    <a:masterClrMapping/>
  </p:clrMapOvr>
  <p:transition>
    <p:wip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2B3EF8B96987C40A52D67E4CB7BD83D" ma:contentTypeVersion="11" ma:contentTypeDescription="Create a new document." ma:contentTypeScope="" ma:versionID="47c450d3a24ac98ee03a7d78d6751843">
  <xsd:schema xmlns:xsd="http://www.w3.org/2001/XMLSchema" xmlns:xs="http://www.w3.org/2001/XMLSchema" xmlns:p="http://schemas.microsoft.com/office/2006/metadata/properties" xmlns:ns2="49e268ee-02b5-4f1a-b44d-b633ebe760fa" xmlns:ns3="6b19c277-015b-4381-9897-2015eae35377" targetNamespace="http://schemas.microsoft.com/office/2006/metadata/properties" ma:root="true" ma:fieldsID="f50a9cc8eb726fb651b713d36d33b9ad" ns2:_="" ns3:_="">
    <xsd:import namespace="49e268ee-02b5-4f1a-b44d-b633ebe760fa"/>
    <xsd:import namespace="6b19c277-015b-4381-9897-2015eae35377"/>
    <xsd:element name="properties">
      <xsd:complexType>
        <xsd:sequence>
          <xsd:element name="documentManagement">
            <xsd:complexType>
              <xsd:all>
                <xsd:element ref="ns2:ReferenceId" minOccurs="0"/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9e268ee-02b5-4f1a-b44d-b633ebe760fa" elementFormDefault="qualified">
    <xsd:import namespace="http://schemas.microsoft.com/office/2006/documentManagement/types"/>
    <xsd:import namespace="http://schemas.microsoft.com/office/infopath/2007/PartnerControls"/>
    <xsd:element name="ReferenceId" ma:index="8" nillable="true" ma:displayName="ReferenceId" ma:indexed="true" ma:internalName="ReferenceId">
      <xsd:simpleType>
        <xsd:restriction base="dms:Text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7df13b99-5875-432b-883b-5e02409e07d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SearchProperties" ma:index="18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b19c277-015b-4381-9897-2015eae35377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8c810ec4-c464-446a-966a-16966684c800}" ma:internalName="TaxCatchAll" ma:showField="CatchAllData" ma:web="6b19c277-015b-4381-9897-2015eae3537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ReferenceId xmlns="49e268ee-02b5-4f1a-b44d-b633ebe760fa" xsi:nil="true"/>
    <lcf76f155ced4ddcb4097134ff3c332f xmlns="49e268ee-02b5-4f1a-b44d-b633ebe760fa">
      <Terms xmlns="http://schemas.microsoft.com/office/infopath/2007/PartnerControls"/>
    </lcf76f155ced4ddcb4097134ff3c332f>
    <TaxCatchAll xmlns="6b19c277-015b-4381-9897-2015eae35377" xsi:nil="true"/>
  </documentManagement>
</p:properties>
</file>

<file path=customXml/itemProps1.xml><?xml version="1.0" encoding="utf-8"?>
<ds:datastoreItem xmlns:ds="http://schemas.openxmlformats.org/officeDocument/2006/customXml" ds:itemID="{0F4A2EF8-51A5-47A8-9E0A-091794F2DEF3}"/>
</file>

<file path=customXml/itemProps2.xml><?xml version="1.0" encoding="utf-8"?>
<ds:datastoreItem xmlns:ds="http://schemas.openxmlformats.org/officeDocument/2006/customXml" ds:itemID="{AA0CE810-36BB-44E4-9EF4-20DD031CEAEE}"/>
</file>

<file path=customXml/itemProps3.xml><?xml version="1.0" encoding="utf-8"?>
<ds:datastoreItem xmlns:ds="http://schemas.openxmlformats.org/officeDocument/2006/customXml" ds:itemID="{CE6A9759-ABD6-4762-BA96-01BC0586131D}"/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395</Words>
  <Application>Microsoft Office PowerPoint</Application>
  <PresentationFormat>Custom</PresentationFormat>
  <Paragraphs>90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Roboto</vt:lpstr>
      <vt:lpstr>Roboto Bold</vt:lpstr>
      <vt:lpstr>Arial</vt:lpstr>
      <vt:lpstr>DejaVu Serif Bold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 Tamthaithu mới</dc:title>
  <cp:lastModifiedBy>a44221 Trần Hoàng Nam</cp:lastModifiedBy>
  <cp:revision>3</cp:revision>
  <dcterms:created xsi:type="dcterms:W3CDTF">2006-08-16T00:00:00Z</dcterms:created>
  <dcterms:modified xsi:type="dcterms:W3CDTF">2024-01-21T16:05:10Z</dcterms:modified>
  <dc:identifier>DAF4oKYdyzA</dc:identifie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0x010100E2B3EF8B96987C40A52D67E4CB7BD83D</vt:lpwstr>
  </property>
</Properties>
</file>